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</p:sldMasterIdLst>
  <p:notesMasterIdLst>
    <p:notesMasterId r:id="rId20"/>
  </p:notesMasterIdLst>
  <p:sldIdLst>
    <p:sldId id="256" r:id="rId5"/>
    <p:sldId id="257" r:id="rId6"/>
    <p:sldId id="258" r:id="rId7"/>
    <p:sldId id="259" r:id="rId8"/>
    <p:sldId id="266" r:id="rId9"/>
    <p:sldId id="260" r:id="rId10"/>
    <p:sldId id="263" r:id="rId11"/>
    <p:sldId id="267" r:id="rId12"/>
    <p:sldId id="271" r:id="rId13"/>
    <p:sldId id="270" r:id="rId14"/>
    <p:sldId id="272" r:id="rId15"/>
    <p:sldId id="273" r:id="rId16"/>
    <p:sldId id="261" r:id="rId17"/>
    <p:sldId id="262" r:id="rId18"/>
    <p:sldId id="26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BC59EE-6DD8-4D3F-8FB4-796DFFFBAFB4}" v="1" dt="2022-06-02T12:49:35.5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428" y="108"/>
      </p:cViewPr>
      <p:guideLst/>
    </p:cSldViewPr>
  </p:slideViewPr>
  <p:notesTextViewPr>
    <p:cViewPr>
      <p:scale>
        <a:sx n="90" d="100"/>
        <a:sy n="90" d="100"/>
      </p:scale>
      <p:origin x="0" y="-58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A2F6F0-B128-4E73-8DB3-E75E526AEE1E}" type="doc">
      <dgm:prSet loTypeId="urn:microsoft.com/office/officeart/2005/8/layout/vList2" loCatId="list" qsTypeId="urn:microsoft.com/office/officeart/2005/8/quickstyle/simple1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08DC7CD6-C2DF-4DD1-8097-834FF7995EE4}">
      <dgm:prSet/>
      <dgm:spPr/>
      <dgm:t>
        <a:bodyPr/>
        <a:lstStyle/>
        <a:p>
          <a:r>
            <a:rPr lang="en-US" baseline="0" dirty="0"/>
            <a:t>When analyzing algorithms, the general case is that the higher exponent variable matters more than all other terms</a:t>
          </a:r>
          <a:endParaRPr lang="en-US" dirty="0"/>
        </a:p>
      </dgm:t>
    </dgm:pt>
    <dgm:pt modelId="{6FA05287-B5A2-4254-9D12-54C6F87F4C61}" type="parTrans" cxnId="{EC8EB9FF-F233-434A-A9BC-7B8663C095E4}">
      <dgm:prSet/>
      <dgm:spPr/>
      <dgm:t>
        <a:bodyPr/>
        <a:lstStyle/>
        <a:p>
          <a:endParaRPr lang="en-US"/>
        </a:p>
      </dgm:t>
    </dgm:pt>
    <dgm:pt modelId="{7F759799-E008-4A6E-A59D-CF80FD7A4050}" type="sibTrans" cxnId="{EC8EB9FF-F233-434A-A9BC-7B8663C095E4}">
      <dgm:prSet/>
      <dgm:spPr/>
      <dgm:t>
        <a:bodyPr/>
        <a:lstStyle/>
        <a:p>
          <a:endParaRPr lang="en-US"/>
        </a:p>
      </dgm:t>
    </dgm:pt>
    <dgm:pt modelId="{12DE8C4E-FD9D-4A7E-ADEE-7E384C8BE6C8}">
      <dgm:prSet/>
      <dgm:spPr/>
      <dgm:t>
        <a:bodyPr/>
        <a:lstStyle/>
        <a:p>
          <a:r>
            <a:rPr lang="en-US" baseline="0"/>
            <a:t>Why do you think this is the case?</a:t>
          </a:r>
          <a:endParaRPr lang="en-US"/>
        </a:p>
      </dgm:t>
    </dgm:pt>
    <dgm:pt modelId="{11B01489-068B-48F0-8156-9169A256CD68}" type="parTrans" cxnId="{DB6D33F1-C606-4132-8C80-6ED6B0DEBC4A}">
      <dgm:prSet/>
      <dgm:spPr/>
      <dgm:t>
        <a:bodyPr/>
        <a:lstStyle/>
        <a:p>
          <a:endParaRPr lang="en-US"/>
        </a:p>
      </dgm:t>
    </dgm:pt>
    <dgm:pt modelId="{AB733D68-2556-4568-AA59-2CBE6B798212}" type="sibTrans" cxnId="{DB6D33F1-C606-4132-8C80-6ED6B0DEBC4A}">
      <dgm:prSet/>
      <dgm:spPr/>
      <dgm:t>
        <a:bodyPr/>
        <a:lstStyle/>
        <a:p>
          <a:endParaRPr lang="en-US"/>
        </a:p>
      </dgm:t>
    </dgm:pt>
    <dgm:pt modelId="{5C802163-3F8E-442A-8CC6-B4958D4EDBED}" type="pres">
      <dgm:prSet presAssocID="{08A2F6F0-B128-4E73-8DB3-E75E526AEE1E}" presName="linear" presStyleCnt="0">
        <dgm:presLayoutVars>
          <dgm:animLvl val="lvl"/>
          <dgm:resizeHandles val="exact"/>
        </dgm:presLayoutVars>
      </dgm:prSet>
      <dgm:spPr/>
    </dgm:pt>
    <dgm:pt modelId="{38B5A1C1-3751-4798-A4B4-08DB682514CF}" type="pres">
      <dgm:prSet presAssocID="{08DC7CD6-C2DF-4DD1-8097-834FF7995EE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777DAB0-B102-46C9-B52E-33CE13FD1223}" type="pres">
      <dgm:prSet presAssocID="{7F759799-E008-4A6E-A59D-CF80FD7A4050}" presName="spacer" presStyleCnt="0"/>
      <dgm:spPr/>
    </dgm:pt>
    <dgm:pt modelId="{362287D7-37BF-4F10-B91D-4EB05410669D}" type="pres">
      <dgm:prSet presAssocID="{12DE8C4E-FD9D-4A7E-ADEE-7E384C8BE6C8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84A5142-DC33-4C98-9E11-FE2AD42215AA}" type="presOf" srcId="{08DC7CD6-C2DF-4DD1-8097-834FF7995EE4}" destId="{38B5A1C1-3751-4798-A4B4-08DB682514CF}" srcOrd="0" destOrd="0" presId="urn:microsoft.com/office/officeart/2005/8/layout/vList2"/>
    <dgm:cxn modelId="{BFB362D6-56C5-48E5-BFDA-FF5C88FBA312}" type="presOf" srcId="{08A2F6F0-B128-4E73-8DB3-E75E526AEE1E}" destId="{5C802163-3F8E-442A-8CC6-B4958D4EDBED}" srcOrd="0" destOrd="0" presId="urn:microsoft.com/office/officeart/2005/8/layout/vList2"/>
    <dgm:cxn modelId="{DB6D33F1-C606-4132-8C80-6ED6B0DEBC4A}" srcId="{08A2F6F0-B128-4E73-8DB3-E75E526AEE1E}" destId="{12DE8C4E-FD9D-4A7E-ADEE-7E384C8BE6C8}" srcOrd="1" destOrd="0" parTransId="{11B01489-068B-48F0-8156-9169A256CD68}" sibTransId="{AB733D68-2556-4568-AA59-2CBE6B798212}"/>
    <dgm:cxn modelId="{80DA77F3-1071-4232-BE2E-0AE90C66C57F}" type="presOf" srcId="{12DE8C4E-FD9D-4A7E-ADEE-7E384C8BE6C8}" destId="{362287D7-37BF-4F10-B91D-4EB05410669D}" srcOrd="0" destOrd="0" presId="urn:microsoft.com/office/officeart/2005/8/layout/vList2"/>
    <dgm:cxn modelId="{EC8EB9FF-F233-434A-A9BC-7B8663C095E4}" srcId="{08A2F6F0-B128-4E73-8DB3-E75E526AEE1E}" destId="{08DC7CD6-C2DF-4DD1-8097-834FF7995EE4}" srcOrd="0" destOrd="0" parTransId="{6FA05287-B5A2-4254-9D12-54C6F87F4C61}" sibTransId="{7F759799-E008-4A6E-A59D-CF80FD7A4050}"/>
    <dgm:cxn modelId="{2A35FC05-14CD-4034-9363-012AEC5A05A0}" type="presParOf" srcId="{5C802163-3F8E-442A-8CC6-B4958D4EDBED}" destId="{38B5A1C1-3751-4798-A4B4-08DB682514CF}" srcOrd="0" destOrd="0" presId="urn:microsoft.com/office/officeart/2005/8/layout/vList2"/>
    <dgm:cxn modelId="{2B54ACB3-A78C-4AFC-87E6-7FC41BAFDB66}" type="presParOf" srcId="{5C802163-3F8E-442A-8CC6-B4958D4EDBED}" destId="{B777DAB0-B102-46C9-B52E-33CE13FD1223}" srcOrd="1" destOrd="0" presId="urn:microsoft.com/office/officeart/2005/8/layout/vList2"/>
    <dgm:cxn modelId="{5A59C05E-0698-4159-BDA3-E1BAD9B09EC0}" type="presParOf" srcId="{5C802163-3F8E-442A-8CC6-B4958D4EDBED}" destId="{362287D7-37BF-4F10-B91D-4EB05410669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9D82DB-F4B0-47E0-8AB4-A16351E7F576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02D0544-6350-4AFE-8795-FD8C623C1D00}">
      <dgm:prSet/>
      <dgm:spPr/>
      <dgm:t>
        <a:bodyPr/>
        <a:lstStyle/>
        <a:p>
          <a:r>
            <a:rPr lang="en-US" baseline="0" dirty="0"/>
            <a:t>Big O is written like so:</a:t>
          </a:r>
          <a:endParaRPr lang="en-US" dirty="0"/>
        </a:p>
      </dgm:t>
    </dgm:pt>
    <dgm:pt modelId="{7D19EE50-330C-4CC5-93F4-E33CF6873C30}" type="parTrans" cxnId="{4613A104-3276-44C7-A4FC-68FC5A3ACD08}">
      <dgm:prSet/>
      <dgm:spPr/>
      <dgm:t>
        <a:bodyPr/>
        <a:lstStyle/>
        <a:p>
          <a:endParaRPr lang="en-US"/>
        </a:p>
      </dgm:t>
    </dgm:pt>
    <dgm:pt modelId="{3ED25CF5-8930-4479-94FD-EC779CCCB0D0}" type="sibTrans" cxnId="{4613A104-3276-44C7-A4FC-68FC5A3ACD08}">
      <dgm:prSet/>
      <dgm:spPr/>
      <dgm:t>
        <a:bodyPr/>
        <a:lstStyle/>
        <a:p>
          <a:endParaRPr lang="en-US"/>
        </a:p>
      </dgm:t>
    </dgm:pt>
    <dgm:pt modelId="{74E69F48-9430-4A98-9550-09041B549F0A}">
      <dgm:prSet/>
      <dgm:spPr/>
      <dgm:t>
        <a:bodyPr/>
        <a:lstStyle/>
        <a:p>
          <a:r>
            <a:rPr lang="en-US" i="1" baseline="0" dirty="0"/>
            <a:t>F(n) = O(g(n)) if f(n) is </a:t>
          </a:r>
          <a:r>
            <a:rPr lang="en-US" b="1" i="1" baseline="0" dirty="0"/>
            <a:t>asymptotically</a:t>
          </a:r>
          <a:r>
            <a:rPr lang="en-US" i="1" baseline="0" dirty="0"/>
            <a:t> less than or equal to g(n)</a:t>
          </a:r>
        </a:p>
        <a:p>
          <a:r>
            <a:rPr lang="en-US" i="1" baseline="0" dirty="0"/>
            <a:t>It is the asymptotic upper bound</a:t>
          </a:r>
          <a:endParaRPr lang="en-US" dirty="0"/>
        </a:p>
      </dgm:t>
    </dgm:pt>
    <dgm:pt modelId="{3423E377-82ED-4DFE-8E62-C299B7256709}" type="parTrans" cxnId="{90420662-35E3-4B63-B3F4-89E8CAAC2800}">
      <dgm:prSet/>
      <dgm:spPr/>
      <dgm:t>
        <a:bodyPr/>
        <a:lstStyle/>
        <a:p>
          <a:endParaRPr lang="en-US"/>
        </a:p>
      </dgm:t>
    </dgm:pt>
    <dgm:pt modelId="{D19F3408-FA97-4347-9B17-F0880B29CF76}" type="sibTrans" cxnId="{90420662-35E3-4B63-B3F4-89E8CAAC2800}">
      <dgm:prSet/>
      <dgm:spPr/>
      <dgm:t>
        <a:bodyPr/>
        <a:lstStyle/>
        <a:p>
          <a:endParaRPr lang="en-US"/>
        </a:p>
      </dgm:t>
    </dgm:pt>
    <dgm:pt modelId="{94E3C583-2EA4-4B11-841E-8D20E8FF251C}">
      <dgm:prSet/>
      <dgm:spPr/>
      <dgm:t>
        <a:bodyPr/>
        <a:lstStyle/>
        <a:p>
          <a:r>
            <a:rPr lang="en-US" baseline="0"/>
            <a:t>Little o is written like so:</a:t>
          </a:r>
          <a:endParaRPr lang="en-US"/>
        </a:p>
      </dgm:t>
    </dgm:pt>
    <dgm:pt modelId="{8F86A8C8-862B-433A-A3DC-702339C1A78C}" type="parTrans" cxnId="{1CB96548-B7E0-43ED-A472-FBDF348B490C}">
      <dgm:prSet/>
      <dgm:spPr/>
      <dgm:t>
        <a:bodyPr/>
        <a:lstStyle/>
        <a:p>
          <a:endParaRPr lang="en-US"/>
        </a:p>
      </dgm:t>
    </dgm:pt>
    <dgm:pt modelId="{5DA72CF7-596F-4D02-B1F1-EE9CAEF719F0}" type="sibTrans" cxnId="{1CB96548-B7E0-43ED-A472-FBDF348B490C}">
      <dgm:prSet/>
      <dgm:spPr/>
      <dgm:t>
        <a:bodyPr/>
        <a:lstStyle/>
        <a:p>
          <a:endParaRPr lang="en-US"/>
        </a:p>
      </dgm:t>
    </dgm:pt>
    <dgm:pt modelId="{6AA2A4F3-6C38-4150-9044-9A381EDF360B}">
      <dgm:prSet/>
      <dgm:spPr/>
      <dgm:t>
        <a:bodyPr/>
        <a:lstStyle/>
        <a:p>
          <a:r>
            <a:rPr lang="en-US" i="1" baseline="0" dirty="0"/>
            <a:t>F(n) = o(g(n)) if f(n) is </a:t>
          </a:r>
          <a:r>
            <a:rPr lang="en-US" b="1" i="1" baseline="0" dirty="0"/>
            <a:t>asymptotically</a:t>
          </a:r>
          <a:r>
            <a:rPr lang="en-US" i="1" baseline="0" dirty="0"/>
            <a:t> strictly less than g(n)</a:t>
          </a:r>
        </a:p>
      </dgm:t>
    </dgm:pt>
    <dgm:pt modelId="{A26AB77A-7744-4BDE-8DA7-00D0AFCEC991}" type="parTrans" cxnId="{C1926B1A-586D-43CF-B794-ACEF38A95759}">
      <dgm:prSet/>
      <dgm:spPr/>
      <dgm:t>
        <a:bodyPr/>
        <a:lstStyle/>
        <a:p>
          <a:endParaRPr lang="en-US"/>
        </a:p>
      </dgm:t>
    </dgm:pt>
    <dgm:pt modelId="{F23C323F-5728-4910-9802-B3F358D123B0}" type="sibTrans" cxnId="{C1926B1A-586D-43CF-B794-ACEF38A95759}">
      <dgm:prSet/>
      <dgm:spPr/>
      <dgm:t>
        <a:bodyPr/>
        <a:lstStyle/>
        <a:p>
          <a:endParaRPr lang="en-US"/>
        </a:p>
      </dgm:t>
    </dgm:pt>
    <dgm:pt modelId="{0C62394E-4536-4247-AAA7-F95C217F8C76}">
      <dgm:prSet/>
      <dgm:spPr/>
      <dgm:t>
        <a:bodyPr/>
        <a:lstStyle/>
        <a:p>
          <a:r>
            <a:rPr lang="en-US" baseline="0"/>
            <a:t>We rarely ever use little o notation (but it can appear in exams and homework)</a:t>
          </a:r>
          <a:endParaRPr lang="en-US"/>
        </a:p>
      </dgm:t>
    </dgm:pt>
    <dgm:pt modelId="{BACF7A26-2059-4B78-85A0-C5C6F71B64F3}" type="parTrans" cxnId="{B098136D-F18F-4ECB-AAFB-1E831FB97727}">
      <dgm:prSet/>
      <dgm:spPr/>
      <dgm:t>
        <a:bodyPr/>
        <a:lstStyle/>
        <a:p>
          <a:endParaRPr lang="en-US"/>
        </a:p>
      </dgm:t>
    </dgm:pt>
    <dgm:pt modelId="{5773EA66-080C-437F-A50B-05549F7D72ED}" type="sibTrans" cxnId="{B098136D-F18F-4ECB-AAFB-1E831FB97727}">
      <dgm:prSet/>
      <dgm:spPr/>
      <dgm:t>
        <a:bodyPr/>
        <a:lstStyle/>
        <a:p>
          <a:endParaRPr lang="en-US"/>
        </a:p>
      </dgm:t>
    </dgm:pt>
    <dgm:pt modelId="{82FD4103-5FD9-45D4-9654-EA0CE7A00AB8}" type="pres">
      <dgm:prSet presAssocID="{7A9D82DB-F4B0-47E0-8AB4-A16351E7F576}" presName="Name0" presStyleCnt="0">
        <dgm:presLayoutVars>
          <dgm:dir/>
          <dgm:animLvl val="lvl"/>
          <dgm:resizeHandles val="exact"/>
        </dgm:presLayoutVars>
      </dgm:prSet>
      <dgm:spPr/>
    </dgm:pt>
    <dgm:pt modelId="{624F99AE-6BF2-4F23-B5C8-BD401A24BCFA}" type="pres">
      <dgm:prSet presAssocID="{0C62394E-4536-4247-AAA7-F95C217F8C76}" presName="boxAndChildren" presStyleCnt="0"/>
      <dgm:spPr/>
    </dgm:pt>
    <dgm:pt modelId="{75275802-7F0E-4F1C-8695-BDD0BB5D3201}" type="pres">
      <dgm:prSet presAssocID="{0C62394E-4536-4247-AAA7-F95C217F8C76}" presName="parentTextBox" presStyleLbl="node1" presStyleIdx="0" presStyleCnt="3"/>
      <dgm:spPr/>
    </dgm:pt>
    <dgm:pt modelId="{29F88EDD-EB00-4F6D-BC07-0C3268F1A811}" type="pres">
      <dgm:prSet presAssocID="{5DA72CF7-596F-4D02-B1F1-EE9CAEF719F0}" presName="sp" presStyleCnt="0"/>
      <dgm:spPr/>
    </dgm:pt>
    <dgm:pt modelId="{E7382A0E-6C7D-4F42-ADB5-4090ED969674}" type="pres">
      <dgm:prSet presAssocID="{94E3C583-2EA4-4B11-841E-8D20E8FF251C}" presName="arrowAndChildren" presStyleCnt="0"/>
      <dgm:spPr/>
    </dgm:pt>
    <dgm:pt modelId="{E5180F53-E74F-4B2A-AD89-28640458C197}" type="pres">
      <dgm:prSet presAssocID="{94E3C583-2EA4-4B11-841E-8D20E8FF251C}" presName="parentTextArrow" presStyleLbl="node1" presStyleIdx="0" presStyleCnt="3"/>
      <dgm:spPr/>
    </dgm:pt>
    <dgm:pt modelId="{D0699227-B0FB-4174-8634-FA1FF6ECB994}" type="pres">
      <dgm:prSet presAssocID="{94E3C583-2EA4-4B11-841E-8D20E8FF251C}" presName="arrow" presStyleLbl="node1" presStyleIdx="1" presStyleCnt="3"/>
      <dgm:spPr/>
    </dgm:pt>
    <dgm:pt modelId="{59127984-6CEF-464B-8365-8DDA17ED08AA}" type="pres">
      <dgm:prSet presAssocID="{94E3C583-2EA4-4B11-841E-8D20E8FF251C}" presName="descendantArrow" presStyleCnt="0"/>
      <dgm:spPr/>
    </dgm:pt>
    <dgm:pt modelId="{B578B069-05B2-43F8-87A4-713366416AD4}" type="pres">
      <dgm:prSet presAssocID="{6AA2A4F3-6C38-4150-9044-9A381EDF360B}" presName="childTextArrow" presStyleLbl="fgAccFollowNode1" presStyleIdx="0" presStyleCnt="2">
        <dgm:presLayoutVars>
          <dgm:bulletEnabled val="1"/>
        </dgm:presLayoutVars>
      </dgm:prSet>
      <dgm:spPr/>
    </dgm:pt>
    <dgm:pt modelId="{69E498E2-83A2-4FC2-81D5-5115918D321D}" type="pres">
      <dgm:prSet presAssocID="{3ED25CF5-8930-4479-94FD-EC779CCCB0D0}" presName="sp" presStyleCnt="0"/>
      <dgm:spPr/>
    </dgm:pt>
    <dgm:pt modelId="{6DBDFF01-4C96-4A96-9D1A-6B4F8B54772A}" type="pres">
      <dgm:prSet presAssocID="{A02D0544-6350-4AFE-8795-FD8C623C1D00}" presName="arrowAndChildren" presStyleCnt="0"/>
      <dgm:spPr/>
    </dgm:pt>
    <dgm:pt modelId="{097A08E8-24DA-4436-B74E-7BCB929A9292}" type="pres">
      <dgm:prSet presAssocID="{A02D0544-6350-4AFE-8795-FD8C623C1D00}" presName="parentTextArrow" presStyleLbl="node1" presStyleIdx="1" presStyleCnt="3"/>
      <dgm:spPr/>
    </dgm:pt>
    <dgm:pt modelId="{9D02B4B6-1787-4872-9C2F-8142F6C8D603}" type="pres">
      <dgm:prSet presAssocID="{A02D0544-6350-4AFE-8795-FD8C623C1D00}" presName="arrow" presStyleLbl="node1" presStyleIdx="2" presStyleCnt="3"/>
      <dgm:spPr/>
    </dgm:pt>
    <dgm:pt modelId="{72A4A8CC-C6FB-4935-9541-07E80C34649E}" type="pres">
      <dgm:prSet presAssocID="{A02D0544-6350-4AFE-8795-FD8C623C1D00}" presName="descendantArrow" presStyleCnt="0"/>
      <dgm:spPr/>
    </dgm:pt>
    <dgm:pt modelId="{400F1366-6D22-4ED9-8EDA-DBFE7D34CDE1}" type="pres">
      <dgm:prSet presAssocID="{74E69F48-9430-4A98-9550-09041B549F0A}" presName="childTextArrow" presStyleLbl="fgAccFollowNode1" presStyleIdx="1" presStyleCnt="2">
        <dgm:presLayoutVars>
          <dgm:bulletEnabled val="1"/>
        </dgm:presLayoutVars>
      </dgm:prSet>
      <dgm:spPr/>
    </dgm:pt>
  </dgm:ptLst>
  <dgm:cxnLst>
    <dgm:cxn modelId="{4613A104-3276-44C7-A4FC-68FC5A3ACD08}" srcId="{7A9D82DB-F4B0-47E0-8AB4-A16351E7F576}" destId="{A02D0544-6350-4AFE-8795-FD8C623C1D00}" srcOrd="0" destOrd="0" parTransId="{7D19EE50-330C-4CC5-93F4-E33CF6873C30}" sibTransId="{3ED25CF5-8930-4479-94FD-EC779CCCB0D0}"/>
    <dgm:cxn modelId="{C1926B1A-586D-43CF-B794-ACEF38A95759}" srcId="{94E3C583-2EA4-4B11-841E-8D20E8FF251C}" destId="{6AA2A4F3-6C38-4150-9044-9A381EDF360B}" srcOrd="0" destOrd="0" parTransId="{A26AB77A-7744-4BDE-8DA7-00D0AFCEC991}" sibTransId="{F23C323F-5728-4910-9802-B3F358D123B0}"/>
    <dgm:cxn modelId="{F243AA3D-6F71-4EAB-8D53-36C5514E674B}" type="presOf" srcId="{A02D0544-6350-4AFE-8795-FD8C623C1D00}" destId="{9D02B4B6-1787-4872-9C2F-8142F6C8D603}" srcOrd="1" destOrd="0" presId="urn:microsoft.com/office/officeart/2005/8/layout/process4"/>
    <dgm:cxn modelId="{90420662-35E3-4B63-B3F4-89E8CAAC2800}" srcId="{A02D0544-6350-4AFE-8795-FD8C623C1D00}" destId="{74E69F48-9430-4A98-9550-09041B549F0A}" srcOrd="0" destOrd="0" parTransId="{3423E377-82ED-4DFE-8E62-C299B7256709}" sibTransId="{D19F3408-FA97-4347-9B17-F0880B29CF76}"/>
    <dgm:cxn modelId="{1CB96548-B7E0-43ED-A472-FBDF348B490C}" srcId="{7A9D82DB-F4B0-47E0-8AB4-A16351E7F576}" destId="{94E3C583-2EA4-4B11-841E-8D20E8FF251C}" srcOrd="1" destOrd="0" parTransId="{8F86A8C8-862B-433A-A3DC-702339C1A78C}" sibTransId="{5DA72CF7-596F-4D02-B1F1-EE9CAEF719F0}"/>
    <dgm:cxn modelId="{9735EB69-5D18-489E-AC3F-F42A6CCD4AC3}" type="presOf" srcId="{74E69F48-9430-4A98-9550-09041B549F0A}" destId="{400F1366-6D22-4ED9-8EDA-DBFE7D34CDE1}" srcOrd="0" destOrd="0" presId="urn:microsoft.com/office/officeart/2005/8/layout/process4"/>
    <dgm:cxn modelId="{B098136D-F18F-4ECB-AAFB-1E831FB97727}" srcId="{7A9D82DB-F4B0-47E0-8AB4-A16351E7F576}" destId="{0C62394E-4536-4247-AAA7-F95C217F8C76}" srcOrd="2" destOrd="0" parTransId="{BACF7A26-2059-4B78-85A0-C5C6F71B64F3}" sibTransId="{5773EA66-080C-437F-A50B-05549F7D72ED}"/>
    <dgm:cxn modelId="{2A13E371-4E28-42A3-BC45-3C5AFD8B313A}" type="presOf" srcId="{94E3C583-2EA4-4B11-841E-8D20E8FF251C}" destId="{D0699227-B0FB-4174-8634-FA1FF6ECB994}" srcOrd="1" destOrd="0" presId="urn:microsoft.com/office/officeart/2005/8/layout/process4"/>
    <dgm:cxn modelId="{F12C3983-3CB5-4F83-BE81-255785BFA08D}" type="presOf" srcId="{94E3C583-2EA4-4B11-841E-8D20E8FF251C}" destId="{E5180F53-E74F-4B2A-AD89-28640458C197}" srcOrd="0" destOrd="0" presId="urn:microsoft.com/office/officeart/2005/8/layout/process4"/>
    <dgm:cxn modelId="{B2590AC7-CF74-4C75-9DDF-9D06BADECC65}" type="presOf" srcId="{7A9D82DB-F4B0-47E0-8AB4-A16351E7F576}" destId="{82FD4103-5FD9-45D4-9654-EA0CE7A00AB8}" srcOrd="0" destOrd="0" presId="urn:microsoft.com/office/officeart/2005/8/layout/process4"/>
    <dgm:cxn modelId="{A7D9EADF-7342-4CAB-9AEB-031593588421}" type="presOf" srcId="{6AA2A4F3-6C38-4150-9044-9A381EDF360B}" destId="{B578B069-05B2-43F8-87A4-713366416AD4}" srcOrd="0" destOrd="0" presId="urn:microsoft.com/office/officeart/2005/8/layout/process4"/>
    <dgm:cxn modelId="{AD8147FE-2CBD-49F7-B279-66D55A0AEF4F}" type="presOf" srcId="{A02D0544-6350-4AFE-8795-FD8C623C1D00}" destId="{097A08E8-24DA-4436-B74E-7BCB929A9292}" srcOrd="0" destOrd="0" presId="urn:microsoft.com/office/officeart/2005/8/layout/process4"/>
    <dgm:cxn modelId="{69458DFF-9B14-4B6A-84F2-EDEC11FD8988}" type="presOf" srcId="{0C62394E-4536-4247-AAA7-F95C217F8C76}" destId="{75275802-7F0E-4F1C-8695-BDD0BB5D3201}" srcOrd="0" destOrd="0" presId="urn:microsoft.com/office/officeart/2005/8/layout/process4"/>
    <dgm:cxn modelId="{3C0A0265-0BA3-411A-BF84-4CE0581C9745}" type="presParOf" srcId="{82FD4103-5FD9-45D4-9654-EA0CE7A00AB8}" destId="{624F99AE-6BF2-4F23-B5C8-BD401A24BCFA}" srcOrd="0" destOrd="0" presId="urn:microsoft.com/office/officeart/2005/8/layout/process4"/>
    <dgm:cxn modelId="{9517ADAB-C60A-42C6-8877-468187F506C3}" type="presParOf" srcId="{624F99AE-6BF2-4F23-B5C8-BD401A24BCFA}" destId="{75275802-7F0E-4F1C-8695-BDD0BB5D3201}" srcOrd="0" destOrd="0" presId="urn:microsoft.com/office/officeart/2005/8/layout/process4"/>
    <dgm:cxn modelId="{E612A46C-3485-433D-BF2E-126F55937C86}" type="presParOf" srcId="{82FD4103-5FD9-45D4-9654-EA0CE7A00AB8}" destId="{29F88EDD-EB00-4F6D-BC07-0C3268F1A811}" srcOrd="1" destOrd="0" presId="urn:microsoft.com/office/officeart/2005/8/layout/process4"/>
    <dgm:cxn modelId="{DEBDCF9F-DE1B-46F9-9376-14A91FE05C15}" type="presParOf" srcId="{82FD4103-5FD9-45D4-9654-EA0CE7A00AB8}" destId="{E7382A0E-6C7D-4F42-ADB5-4090ED969674}" srcOrd="2" destOrd="0" presId="urn:microsoft.com/office/officeart/2005/8/layout/process4"/>
    <dgm:cxn modelId="{5B6607C4-DE2F-4095-8925-7D0D1D43599D}" type="presParOf" srcId="{E7382A0E-6C7D-4F42-ADB5-4090ED969674}" destId="{E5180F53-E74F-4B2A-AD89-28640458C197}" srcOrd="0" destOrd="0" presId="urn:microsoft.com/office/officeart/2005/8/layout/process4"/>
    <dgm:cxn modelId="{C5851D4F-A181-4975-960C-45BC6518ED23}" type="presParOf" srcId="{E7382A0E-6C7D-4F42-ADB5-4090ED969674}" destId="{D0699227-B0FB-4174-8634-FA1FF6ECB994}" srcOrd="1" destOrd="0" presId="urn:microsoft.com/office/officeart/2005/8/layout/process4"/>
    <dgm:cxn modelId="{AFA6763D-43B6-45CF-802C-B42816367E09}" type="presParOf" srcId="{E7382A0E-6C7D-4F42-ADB5-4090ED969674}" destId="{59127984-6CEF-464B-8365-8DDA17ED08AA}" srcOrd="2" destOrd="0" presId="urn:microsoft.com/office/officeart/2005/8/layout/process4"/>
    <dgm:cxn modelId="{305DC492-20AB-457E-841D-0634203D2CD8}" type="presParOf" srcId="{59127984-6CEF-464B-8365-8DDA17ED08AA}" destId="{B578B069-05B2-43F8-87A4-713366416AD4}" srcOrd="0" destOrd="0" presId="urn:microsoft.com/office/officeart/2005/8/layout/process4"/>
    <dgm:cxn modelId="{1F3557B2-AA51-4F6D-BBE0-83D29D741725}" type="presParOf" srcId="{82FD4103-5FD9-45D4-9654-EA0CE7A00AB8}" destId="{69E498E2-83A2-4FC2-81D5-5115918D321D}" srcOrd="3" destOrd="0" presId="urn:microsoft.com/office/officeart/2005/8/layout/process4"/>
    <dgm:cxn modelId="{9BF2A24A-4ED5-4407-9762-FFBDF4FFEB73}" type="presParOf" srcId="{82FD4103-5FD9-45D4-9654-EA0CE7A00AB8}" destId="{6DBDFF01-4C96-4A96-9D1A-6B4F8B54772A}" srcOrd="4" destOrd="0" presId="urn:microsoft.com/office/officeart/2005/8/layout/process4"/>
    <dgm:cxn modelId="{1C4FD190-613A-423B-80DA-6420EE8F010B}" type="presParOf" srcId="{6DBDFF01-4C96-4A96-9D1A-6B4F8B54772A}" destId="{097A08E8-24DA-4436-B74E-7BCB929A9292}" srcOrd="0" destOrd="0" presId="urn:microsoft.com/office/officeart/2005/8/layout/process4"/>
    <dgm:cxn modelId="{386AEF7C-B8D5-4272-8E09-78ED5F71E353}" type="presParOf" srcId="{6DBDFF01-4C96-4A96-9D1A-6B4F8B54772A}" destId="{9D02B4B6-1787-4872-9C2F-8142F6C8D603}" srcOrd="1" destOrd="0" presId="urn:microsoft.com/office/officeart/2005/8/layout/process4"/>
    <dgm:cxn modelId="{5F9B5D34-E86F-4FFB-AFEE-337098541C26}" type="presParOf" srcId="{6DBDFF01-4C96-4A96-9D1A-6B4F8B54772A}" destId="{72A4A8CC-C6FB-4935-9541-07E80C34649E}" srcOrd="2" destOrd="0" presId="urn:microsoft.com/office/officeart/2005/8/layout/process4"/>
    <dgm:cxn modelId="{612C254E-3ECF-4B8B-A412-C356E2A588A6}" type="presParOf" srcId="{72A4A8CC-C6FB-4935-9541-07E80C34649E}" destId="{400F1366-6D22-4ED9-8EDA-DBFE7D34CDE1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A9D82DB-F4B0-47E0-8AB4-A16351E7F576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02D0544-6350-4AFE-8795-FD8C623C1D00}">
      <dgm:prSet/>
      <dgm:spPr/>
      <dgm:t>
        <a:bodyPr/>
        <a:lstStyle/>
        <a:p>
          <a:r>
            <a:rPr lang="en-US" baseline="0" dirty="0"/>
            <a:t>Big </a:t>
          </a:r>
          <a:r>
            <a:rPr lang="en-US" dirty="0"/>
            <a:t>Ω</a:t>
          </a:r>
          <a:r>
            <a:rPr lang="en-US" baseline="0" dirty="0"/>
            <a:t> is written like so:</a:t>
          </a:r>
          <a:endParaRPr lang="en-US" dirty="0"/>
        </a:p>
      </dgm:t>
    </dgm:pt>
    <dgm:pt modelId="{7D19EE50-330C-4CC5-93F4-E33CF6873C30}" type="parTrans" cxnId="{4613A104-3276-44C7-A4FC-68FC5A3ACD08}">
      <dgm:prSet/>
      <dgm:spPr/>
      <dgm:t>
        <a:bodyPr/>
        <a:lstStyle/>
        <a:p>
          <a:endParaRPr lang="en-US"/>
        </a:p>
      </dgm:t>
    </dgm:pt>
    <dgm:pt modelId="{3ED25CF5-8930-4479-94FD-EC779CCCB0D0}" type="sibTrans" cxnId="{4613A104-3276-44C7-A4FC-68FC5A3ACD08}">
      <dgm:prSet/>
      <dgm:spPr/>
      <dgm:t>
        <a:bodyPr/>
        <a:lstStyle/>
        <a:p>
          <a:endParaRPr lang="en-US"/>
        </a:p>
      </dgm:t>
    </dgm:pt>
    <dgm:pt modelId="{74E69F48-9430-4A98-9550-09041B549F0A}">
      <dgm:prSet/>
      <dgm:spPr/>
      <dgm:t>
        <a:bodyPr/>
        <a:lstStyle/>
        <a:p>
          <a:r>
            <a:rPr lang="en-US" i="1" baseline="0" dirty="0"/>
            <a:t>F(n) = </a:t>
          </a:r>
          <a:r>
            <a:rPr lang="en-US" dirty="0"/>
            <a:t>Ω </a:t>
          </a:r>
          <a:r>
            <a:rPr lang="en-US" i="1" baseline="0" dirty="0"/>
            <a:t>(g(n)) if f(n) is </a:t>
          </a:r>
          <a:r>
            <a:rPr lang="en-US" b="1" i="1" baseline="0" dirty="0"/>
            <a:t>asymptotically</a:t>
          </a:r>
          <a:r>
            <a:rPr lang="en-US" i="1" baseline="0" dirty="0"/>
            <a:t> greater than or equal to g(n)</a:t>
          </a:r>
        </a:p>
        <a:p>
          <a:r>
            <a:rPr lang="en-US" i="1" baseline="0" dirty="0"/>
            <a:t>It is the asymptotic upper bound</a:t>
          </a:r>
          <a:endParaRPr lang="en-US" dirty="0"/>
        </a:p>
      </dgm:t>
    </dgm:pt>
    <dgm:pt modelId="{3423E377-82ED-4DFE-8E62-C299B7256709}" type="parTrans" cxnId="{90420662-35E3-4B63-B3F4-89E8CAAC2800}">
      <dgm:prSet/>
      <dgm:spPr/>
      <dgm:t>
        <a:bodyPr/>
        <a:lstStyle/>
        <a:p>
          <a:endParaRPr lang="en-US"/>
        </a:p>
      </dgm:t>
    </dgm:pt>
    <dgm:pt modelId="{D19F3408-FA97-4347-9B17-F0880B29CF76}" type="sibTrans" cxnId="{90420662-35E3-4B63-B3F4-89E8CAAC2800}">
      <dgm:prSet/>
      <dgm:spPr/>
      <dgm:t>
        <a:bodyPr/>
        <a:lstStyle/>
        <a:p>
          <a:endParaRPr lang="en-US"/>
        </a:p>
      </dgm:t>
    </dgm:pt>
    <dgm:pt modelId="{94E3C583-2EA4-4B11-841E-8D20E8FF251C}">
      <dgm:prSet/>
      <dgm:spPr/>
      <dgm:t>
        <a:bodyPr/>
        <a:lstStyle/>
        <a:p>
          <a:r>
            <a:rPr lang="en-US" baseline="0" dirty="0"/>
            <a:t>Little </a:t>
          </a:r>
          <a:r>
            <a:rPr lang="en-US" dirty="0"/>
            <a:t>ω</a:t>
          </a:r>
          <a:r>
            <a:rPr lang="en-US" baseline="0" dirty="0"/>
            <a:t> is written like so:</a:t>
          </a:r>
          <a:endParaRPr lang="en-US" dirty="0"/>
        </a:p>
      </dgm:t>
    </dgm:pt>
    <dgm:pt modelId="{8F86A8C8-862B-433A-A3DC-702339C1A78C}" type="parTrans" cxnId="{1CB96548-B7E0-43ED-A472-FBDF348B490C}">
      <dgm:prSet/>
      <dgm:spPr/>
      <dgm:t>
        <a:bodyPr/>
        <a:lstStyle/>
        <a:p>
          <a:endParaRPr lang="en-US"/>
        </a:p>
      </dgm:t>
    </dgm:pt>
    <dgm:pt modelId="{5DA72CF7-596F-4D02-B1F1-EE9CAEF719F0}" type="sibTrans" cxnId="{1CB96548-B7E0-43ED-A472-FBDF348B490C}">
      <dgm:prSet/>
      <dgm:spPr/>
      <dgm:t>
        <a:bodyPr/>
        <a:lstStyle/>
        <a:p>
          <a:endParaRPr lang="en-US"/>
        </a:p>
      </dgm:t>
    </dgm:pt>
    <dgm:pt modelId="{6AA2A4F3-6C38-4150-9044-9A381EDF360B}">
      <dgm:prSet/>
      <dgm:spPr/>
      <dgm:t>
        <a:bodyPr/>
        <a:lstStyle/>
        <a:p>
          <a:r>
            <a:rPr lang="en-US" i="1" baseline="0" dirty="0"/>
            <a:t>F(n) = </a:t>
          </a:r>
          <a:r>
            <a:rPr lang="en-US" dirty="0"/>
            <a:t>ω</a:t>
          </a:r>
          <a:r>
            <a:rPr lang="en-US" i="1" baseline="0" dirty="0"/>
            <a:t>(g(n)) if f(n) is </a:t>
          </a:r>
          <a:r>
            <a:rPr lang="en-US" b="1" i="1" baseline="0" dirty="0"/>
            <a:t>asymptotically</a:t>
          </a:r>
          <a:r>
            <a:rPr lang="en-US" i="1" baseline="0" dirty="0"/>
            <a:t> strictly greater than g(n)</a:t>
          </a:r>
        </a:p>
      </dgm:t>
    </dgm:pt>
    <dgm:pt modelId="{A26AB77A-7744-4BDE-8DA7-00D0AFCEC991}" type="parTrans" cxnId="{C1926B1A-586D-43CF-B794-ACEF38A95759}">
      <dgm:prSet/>
      <dgm:spPr/>
      <dgm:t>
        <a:bodyPr/>
        <a:lstStyle/>
        <a:p>
          <a:endParaRPr lang="en-US"/>
        </a:p>
      </dgm:t>
    </dgm:pt>
    <dgm:pt modelId="{F23C323F-5728-4910-9802-B3F358D123B0}" type="sibTrans" cxnId="{C1926B1A-586D-43CF-B794-ACEF38A95759}">
      <dgm:prSet/>
      <dgm:spPr/>
      <dgm:t>
        <a:bodyPr/>
        <a:lstStyle/>
        <a:p>
          <a:endParaRPr lang="en-US"/>
        </a:p>
      </dgm:t>
    </dgm:pt>
    <dgm:pt modelId="{0C62394E-4536-4247-AAA7-F95C217F8C76}">
      <dgm:prSet/>
      <dgm:spPr/>
      <dgm:t>
        <a:bodyPr/>
        <a:lstStyle/>
        <a:p>
          <a:r>
            <a:rPr lang="en-US" baseline="0" dirty="0"/>
            <a:t>We rarely ever use little </a:t>
          </a:r>
          <a:r>
            <a:rPr lang="en-US" dirty="0"/>
            <a:t>ω</a:t>
          </a:r>
          <a:r>
            <a:rPr lang="en-US" baseline="0" dirty="0"/>
            <a:t> notation (but it can appear in exams and homework)</a:t>
          </a:r>
          <a:endParaRPr lang="en-US" dirty="0"/>
        </a:p>
      </dgm:t>
    </dgm:pt>
    <dgm:pt modelId="{BACF7A26-2059-4B78-85A0-C5C6F71B64F3}" type="parTrans" cxnId="{B098136D-F18F-4ECB-AAFB-1E831FB97727}">
      <dgm:prSet/>
      <dgm:spPr/>
      <dgm:t>
        <a:bodyPr/>
        <a:lstStyle/>
        <a:p>
          <a:endParaRPr lang="en-US"/>
        </a:p>
      </dgm:t>
    </dgm:pt>
    <dgm:pt modelId="{5773EA66-080C-437F-A50B-05549F7D72ED}" type="sibTrans" cxnId="{B098136D-F18F-4ECB-AAFB-1E831FB97727}">
      <dgm:prSet/>
      <dgm:spPr/>
      <dgm:t>
        <a:bodyPr/>
        <a:lstStyle/>
        <a:p>
          <a:endParaRPr lang="en-US"/>
        </a:p>
      </dgm:t>
    </dgm:pt>
    <dgm:pt modelId="{CF642BDA-41A4-4F20-8C47-67A448DD8445}">
      <dgm:prSet/>
      <dgm:spPr/>
      <dgm:t>
        <a:bodyPr/>
        <a:lstStyle/>
        <a:p>
          <a:r>
            <a:rPr lang="en-US" dirty="0"/>
            <a:t>Ω is similar to O except that it is the asymptotic lower bound</a:t>
          </a:r>
        </a:p>
      </dgm:t>
    </dgm:pt>
    <dgm:pt modelId="{72618F57-0917-4969-904B-3C9E6930D0E6}" type="parTrans" cxnId="{F8025E43-7AD3-448F-A7D6-1A859B89A6B3}">
      <dgm:prSet/>
      <dgm:spPr/>
      <dgm:t>
        <a:bodyPr/>
        <a:lstStyle/>
        <a:p>
          <a:endParaRPr lang="en-US"/>
        </a:p>
      </dgm:t>
    </dgm:pt>
    <dgm:pt modelId="{5B08798D-FC57-42A9-BF52-7A59B4D308F7}" type="sibTrans" cxnId="{F8025E43-7AD3-448F-A7D6-1A859B89A6B3}">
      <dgm:prSet/>
      <dgm:spPr/>
      <dgm:t>
        <a:bodyPr/>
        <a:lstStyle/>
        <a:p>
          <a:endParaRPr lang="en-US"/>
        </a:p>
      </dgm:t>
    </dgm:pt>
    <dgm:pt modelId="{82FD4103-5FD9-45D4-9654-EA0CE7A00AB8}" type="pres">
      <dgm:prSet presAssocID="{7A9D82DB-F4B0-47E0-8AB4-A16351E7F576}" presName="Name0" presStyleCnt="0">
        <dgm:presLayoutVars>
          <dgm:dir/>
          <dgm:animLvl val="lvl"/>
          <dgm:resizeHandles val="exact"/>
        </dgm:presLayoutVars>
      </dgm:prSet>
      <dgm:spPr/>
    </dgm:pt>
    <dgm:pt modelId="{624F99AE-6BF2-4F23-B5C8-BD401A24BCFA}" type="pres">
      <dgm:prSet presAssocID="{0C62394E-4536-4247-AAA7-F95C217F8C76}" presName="boxAndChildren" presStyleCnt="0"/>
      <dgm:spPr/>
    </dgm:pt>
    <dgm:pt modelId="{75275802-7F0E-4F1C-8695-BDD0BB5D3201}" type="pres">
      <dgm:prSet presAssocID="{0C62394E-4536-4247-AAA7-F95C217F8C76}" presName="parentTextBox" presStyleLbl="node1" presStyleIdx="0" presStyleCnt="4"/>
      <dgm:spPr/>
    </dgm:pt>
    <dgm:pt modelId="{29F88EDD-EB00-4F6D-BC07-0C3268F1A811}" type="pres">
      <dgm:prSet presAssocID="{5DA72CF7-596F-4D02-B1F1-EE9CAEF719F0}" presName="sp" presStyleCnt="0"/>
      <dgm:spPr/>
    </dgm:pt>
    <dgm:pt modelId="{E7382A0E-6C7D-4F42-ADB5-4090ED969674}" type="pres">
      <dgm:prSet presAssocID="{94E3C583-2EA4-4B11-841E-8D20E8FF251C}" presName="arrowAndChildren" presStyleCnt="0"/>
      <dgm:spPr/>
    </dgm:pt>
    <dgm:pt modelId="{E5180F53-E74F-4B2A-AD89-28640458C197}" type="pres">
      <dgm:prSet presAssocID="{94E3C583-2EA4-4B11-841E-8D20E8FF251C}" presName="parentTextArrow" presStyleLbl="node1" presStyleIdx="0" presStyleCnt="4"/>
      <dgm:spPr/>
    </dgm:pt>
    <dgm:pt modelId="{D0699227-B0FB-4174-8634-FA1FF6ECB994}" type="pres">
      <dgm:prSet presAssocID="{94E3C583-2EA4-4B11-841E-8D20E8FF251C}" presName="arrow" presStyleLbl="node1" presStyleIdx="1" presStyleCnt="4"/>
      <dgm:spPr/>
    </dgm:pt>
    <dgm:pt modelId="{59127984-6CEF-464B-8365-8DDA17ED08AA}" type="pres">
      <dgm:prSet presAssocID="{94E3C583-2EA4-4B11-841E-8D20E8FF251C}" presName="descendantArrow" presStyleCnt="0"/>
      <dgm:spPr/>
    </dgm:pt>
    <dgm:pt modelId="{B578B069-05B2-43F8-87A4-713366416AD4}" type="pres">
      <dgm:prSet presAssocID="{6AA2A4F3-6C38-4150-9044-9A381EDF360B}" presName="childTextArrow" presStyleLbl="fgAccFollowNode1" presStyleIdx="0" presStyleCnt="2">
        <dgm:presLayoutVars>
          <dgm:bulletEnabled val="1"/>
        </dgm:presLayoutVars>
      </dgm:prSet>
      <dgm:spPr/>
    </dgm:pt>
    <dgm:pt modelId="{69E498E2-83A2-4FC2-81D5-5115918D321D}" type="pres">
      <dgm:prSet presAssocID="{3ED25CF5-8930-4479-94FD-EC779CCCB0D0}" presName="sp" presStyleCnt="0"/>
      <dgm:spPr/>
    </dgm:pt>
    <dgm:pt modelId="{6DBDFF01-4C96-4A96-9D1A-6B4F8B54772A}" type="pres">
      <dgm:prSet presAssocID="{A02D0544-6350-4AFE-8795-FD8C623C1D00}" presName="arrowAndChildren" presStyleCnt="0"/>
      <dgm:spPr/>
    </dgm:pt>
    <dgm:pt modelId="{097A08E8-24DA-4436-B74E-7BCB929A9292}" type="pres">
      <dgm:prSet presAssocID="{A02D0544-6350-4AFE-8795-FD8C623C1D00}" presName="parentTextArrow" presStyleLbl="node1" presStyleIdx="1" presStyleCnt="4"/>
      <dgm:spPr/>
    </dgm:pt>
    <dgm:pt modelId="{9D02B4B6-1787-4872-9C2F-8142F6C8D603}" type="pres">
      <dgm:prSet presAssocID="{A02D0544-6350-4AFE-8795-FD8C623C1D00}" presName="arrow" presStyleLbl="node1" presStyleIdx="2" presStyleCnt="4"/>
      <dgm:spPr/>
    </dgm:pt>
    <dgm:pt modelId="{72A4A8CC-C6FB-4935-9541-07E80C34649E}" type="pres">
      <dgm:prSet presAssocID="{A02D0544-6350-4AFE-8795-FD8C623C1D00}" presName="descendantArrow" presStyleCnt="0"/>
      <dgm:spPr/>
    </dgm:pt>
    <dgm:pt modelId="{400F1366-6D22-4ED9-8EDA-DBFE7D34CDE1}" type="pres">
      <dgm:prSet presAssocID="{74E69F48-9430-4A98-9550-09041B549F0A}" presName="childTextArrow" presStyleLbl="fgAccFollowNode1" presStyleIdx="1" presStyleCnt="2">
        <dgm:presLayoutVars>
          <dgm:bulletEnabled val="1"/>
        </dgm:presLayoutVars>
      </dgm:prSet>
      <dgm:spPr/>
    </dgm:pt>
    <dgm:pt modelId="{FEFA02E6-E9ED-4F8C-85F1-B5017181DA99}" type="pres">
      <dgm:prSet presAssocID="{5B08798D-FC57-42A9-BF52-7A59B4D308F7}" presName="sp" presStyleCnt="0"/>
      <dgm:spPr/>
    </dgm:pt>
    <dgm:pt modelId="{D0064234-45F5-449D-B6F5-6E60A35E6DE8}" type="pres">
      <dgm:prSet presAssocID="{CF642BDA-41A4-4F20-8C47-67A448DD8445}" presName="arrowAndChildren" presStyleCnt="0"/>
      <dgm:spPr/>
    </dgm:pt>
    <dgm:pt modelId="{B4268B6B-A7CA-46FA-933D-399473DF6AB1}" type="pres">
      <dgm:prSet presAssocID="{CF642BDA-41A4-4F20-8C47-67A448DD8445}" presName="parentTextArrow" presStyleLbl="node1" presStyleIdx="3" presStyleCnt="4"/>
      <dgm:spPr/>
    </dgm:pt>
  </dgm:ptLst>
  <dgm:cxnLst>
    <dgm:cxn modelId="{4613A104-3276-44C7-A4FC-68FC5A3ACD08}" srcId="{7A9D82DB-F4B0-47E0-8AB4-A16351E7F576}" destId="{A02D0544-6350-4AFE-8795-FD8C623C1D00}" srcOrd="1" destOrd="0" parTransId="{7D19EE50-330C-4CC5-93F4-E33CF6873C30}" sibTransId="{3ED25CF5-8930-4479-94FD-EC779CCCB0D0}"/>
    <dgm:cxn modelId="{C1926B1A-586D-43CF-B794-ACEF38A95759}" srcId="{94E3C583-2EA4-4B11-841E-8D20E8FF251C}" destId="{6AA2A4F3-6C38-4150-9044-9A381EDF360B}" srcOrd="0" destOrd="0" parTransId="{A26AB77A-7744-4BDE-8DA7-00D0AFCEC991}" sibTransId="{F23C323F-5728-4910-9802-B3F358D123B0}"/>
    <dgm:cxn modelId="{F243AA3D-6F71-4EAB-8D53-36C5514E674B}" type="presOf" srcId="{A02D0544-6350-4AFE-8795-FD8C623C1D00}" destId="{9D02B4B6-1787-4872-9C2F-8142F6C8D603}" srcOrd="1" destOrd="0" presId="urn:microsoft.com/office/officeart/2005/8/layout/process4"/>
    <dgm:cxn modelId="{90420662-35E3-4B63-B3F4-89E8CAAC2800}" srcId="{A02D0544-6350-4AFE-8795-FD8C623C1D00}" destId="{74E69F48-9430-4A98-9550-09041B549F0A}" srcOrd="0" destOrd="0" parTransId="{3423E377-82ED-4DFE-8E62-C299B7256709}" sibTransId="{D19F3408-FA97-4347-9B17-F0880B29CF76}"/>
    <dgm:cxn modelId="{F8025E43-7AD3-448F-A7D6-1A859B89A6B3}" srcId="{7A9D82DB-F4B0-47E0-8AB4-A16351E7F576}" destId="{CF642BDA-41A4-4F20-8C47-67A448DD8445}" srcOrd="0" destOrd="0" parTransId="{72618F57-0917-4969-904B-3C9E6930D0E6}" sibTransId="{5B08798D-FC57-42A9-BF52-7A59B4D308F7}"/>
    <dgm:cxn modelId="{1CB96548-B7E0-43ED-A472-FBDF348B490C}" srcId="{7A9D82DB-F4B0-47E0-8AB4-A16351E7F576}" destId="{94E3C583-2EA4-4B11-841E-8D20E8FF251C}" srcOrd="2" destOrd="0" parTransId="{8F86A8C8-862B-433A-A3DC-702339C1A78C}" sibTransId="{5DA72CF7-596F-4D02-B1F1-EE9CAEF719F0}"/>
    <dgm:cxn modelId="{9735EB69-5D18-489E-AC3F-F42A6CCD4AC3}" type="presOf" srcId="{74E69F48-9430-4A98-9550-09041B549F0A}" destId="{400F1366-6D22-4ED9-8EDA-DBFE7D34CDE1}" srcOrd="0" destOrd="0" presId="urn:microsoft.com/office/officeart/2005/8/layout/process4"/>
    <dgm:cxn modelId="{B098136D-F18F-4ECB-AAFB-1E831FB97727}" srcId="{7A9D82DB-F4B0-47E0-8AB4-A16351E7F576}" destId="{0C62394E-4536-4247-AAA7-F95C217F8C76}" srcOrd="3" destOrd="0" parTransId="{BACF7A26-2059-4B78-85A0-C5C6F71B64F3}" sibTransId="{5773EA66-080C-437F-A50B-05549F7D72ED}"/>
    <dgm:cxn modelId="{2A13E371-4E28-42A3-BC45-3C5AFD8B313A}" type="presOf" srcId="{94E3C583-2EA4-4B11-841E-8D20E8FF251C}" destId="{D0699227-B0FB-4174-8634-FA1FF6ECB994}" srcOrd="1" destOrd="0" presId="urn:microsoft.com/office/officeart/2005/8/layout/process4"/>
    <dgm:cxn modelId="{F12C3983-3CB5-4F83-BE81-255785BFA08D}" type="presOf" srcId="{94E3C583-2EA4-4B11-841E-8D20E8FF251C}" destId="{E5180F53-E74F-4B2A-AD89-28640458C197}" srcOrd="0" destOrd="0" presId="urn:microsoft.com/office/officeart/2005/8/layout/process4"/>
    <dgm:cxn modelId="{B2590AC7-CF74-4C75-9DDF-9D06BADECC65}" type="presOf" srcId="{7A9D82DB-F4B0-47E0-8AB4-A16351E7F576}" destId="{82FD4103-5FD9-45D4-9654-EA0CE7A00AB8}" srcOrd="0" destOrd="0" presId="urn:microsoft.com/office/officeart/2005/8/layout/process4"/>
    <dgm:cxn modelId="{523C87DA-D37B-49E4-ACDA-74100C5CEF7B}" type="presOf" srcId="{CF642BDA-41A4-4F20-8C47-67A448DD8445}" destId="{B4268B6B-A7CA-46FA-933D-399473DF6AB1}" srcOrd="0" destOrd="0" presId="urn:microsoft.com/office/officeart/2005/8/layout/process4"/>
    <dgm:cxn modelId="{A7D9EADF-7342-4CAB-9AEB-031593588421}" type="presOf" srcId="{6AA2A4F3-6C38-4150-9044-9A381EDF360B}" destId="{B578B069-05B2-43F8-87A4-713366416AD4}" srcOrd="0" destOrd="0" presId="urn:microsoft.com/office/officeart/2005/8/layout/process4"/>
    <dgm:cxn modelId="{AD8147FE-2CBD-49F7-B279-66D55A0AEF4F}" type="presOf" srcId="{A02D0544-6350-4AFE-8795-FD8C623C1D00}" destId="{097A08E8-24DA-4436-B74E-7BCB929A9292}" srcOrd="0" destOrd="0" presId="urn:microsoft.com/office/officeart/2005/8/layout/process4"/>
    <dgm:cxn modelId="{69458DFF-9B14-4B6A-84F2-EDEC11FD8988}" type="presOf" srcId="{0C62394E-4536-4247-AAA7-F95C217F8C76}" destId="{75275802-7F0E-4F1C-8695-BDD0BB5D3201}" srcOrd="0" destOrd="0" presId="urn:microsoft.com/office/officeart/2005/8/layout/process4"/>
    <dgm:cxn modelId="{3C0A0265-0BA3-411A-BF84-4CE0581C9745}" type="presParOf" srcId="{82FD4103-5FD9-45D4-9654-EA0CE7A00AB8}" destId="{624F99AE-6BF2-4F23-B5C8-BD401A24BCFA}" srcOrd="0" destOrd="0" presId="urn:microsoft.com/office/officeart/2005/8/layout/process4"/>
    <dgm:cxn modelId="{9517ADAB-C60A-42C6-8877-468187F506C3}" type="presParOf" srcId="{624F99AE-6BF2-4F23-B5C8-BD401A24BCFA}" destId="{75275802-7F0E-4F1C-8695-BDD0BB5D3201}" srcOrd="0" destOrd="0" presId="urn:microsoft.com/office/officeart/2005/8/layout/process4"/>
    <dgm:cxn modelId="{E612A46C-3485-433D-BF2E-126F55937C86}" type="presParOf" srcId="{82FD4103-5FD9-45D4-9654-EA0CE7A00AB8}" destId="{29F88EDD-EB00-4F6D-BC07-0C3268F1A811}" srcOrd="1" destOrd="0" presId="urn:microsoft.com/office/officeart/2005/8/layout/process4"/>
    <dgm:cxn modelId="{DEBDCF9F-DE1B-46F9-9376-14A91FE05C15}" type="presParOf" srcId="{82FD4103-5FD9-45D4-9654-EA0CE7A00AB8}" destId="{E7382A0E-6C7D-4F42-ADB5-4090ED969674}" srcOrd="2" destOrd="0" presId="urn:microsoft.com/office/officeart/2005/8/layout/process4"/>
    <dgm:cxn modelId="{5B6607C4-DE2F-4095-8925-7D0D1D43599D}" type="presParOf" srcId="{E7382A0E-6C7D-4F42-ADB5-4090ED969674}" destId="{E5180F53-E74F-4B2A-AD89-28640458C197}" srcOrd="0" destOrd="0" presId="urn:microsoft.com/office/officeart/2005/8/layout/process4"/>
    <dgm:cxn modelId="{C5851D4F-A181-4975-960C-45BC6518ED23}" type="presParOf" srcId="{E7382A0E-6C7D-4F42-ADB5-4090ED969674}" destId="{D0699227-B0FB-4174-8634-FA1FF6ECB994}" srcOrd="1" destOrd="0" presId="urn:microsoft.com/office/officeart/2005/8/layout/process4"/>
    <dgm:cxn modelId="{AFA6763D-43B6-45CF-802C-B42816367E09}" type="presParOf" srcId="{E7382A0E-6C7D-4F42-ADB5-4090ED969674}" destId="{59127984-6CEF-464B-8365-8DDA17ED08AA}" srcOrd="2" destOrd="0" presId="urn:microsoft.com/office/officeart/2005/8/layout/process4"/>
    <dgm:cxn modelId="{305DC492-20AB-457E-841D-0634203D2CD8}" type="presParOf" srcId="{59127984-6CEF-464B-8365-8DDA17ED08AA}" destId="{B578B069-05B2-43F8-87A4-713366416AD4}" srcOrd="0" destOrd="0" presId="urn:microsoft.com/office/officeart/2005/8/layout/process4"/>
    <dgm:cxn modelId="{1F3557B2-AA51-4F6D-BBE0-83D29D741725}" type="presParOf" srcId="{82FD4103-5FD9-45D4-9654-EA0CE7A00AB8}" destId="{69E498E2-83A2-4FC2-81D5-5115918D321D}" srcOrd="3" destOrd="0" presId="urn:microsoft.com/office/officeart/2005/8/layout/process4"/>
    <dgm:cxn modelId="{9BF2A24A-4ED5-4407-9762-FFBDF4FFEB73}" type="presParOf" srcId="{82FD4103-5FD9-45D4-9654-EA0CE7A00AB8}" destId="{6DBDFF01-4C96-4A96-9D1A-6B4F8B54772A}" srcOrd="4" destOrd="0" presId="urn:microsoft.com/office/officeart/2005/8/layout/process4"/>
    <dgm:cxn modelId="{1C4FD190-613A-423B-80DA-6420EE8F010B}" type="presParOf" srcId="{6DBDFF01-4C96-4A96-9D1A-6B4F8B54772A}" destId="{097A08E8-24DA-4436-B74E-7BCB929A9292}" srcOrd="0" destOrd="0" presId="urn:microsoft.com/office/officeart/2005/8/layout/process4"/>
    <dgm:cxn modelId="{386AEF7C-B8D5-4272-8E09-78ED5F71E353}" type="presParOf" srcId="{6DBDFF01-4C96-4A96-9D1A-6B4F8B54772A}" destId="{9D02B4B6-1787-4872-9C2F-8142F6C8D603}" srcOrd="1" destOrd="0" presId="urn:microsoft.com/office/officeart/2005/8/layout/process4"/>
    <dgm:cxn modelId="{5F9B5D34-E86F-4FFB-AFEE-337098541C26}" type="presParOf" srcId="{6DBDFF01-4C96-4A96-9D1A-6B4F8B54772A}" destId="{72A4A8CC-C6FB-4935-9541-07E80C34649E}" srcOrd="2" destOrd="0" presId="urn:microsoft.com/office/officeart/2005/8/layout/process4"/>
    <dgm:cxn modelId="{612C254E-3ECF-4B8B-A412-C356E2A588A6}" type="presParOf" srcId="{72A4A8CC-C6FB-4935-9541-07E80C34649E}" destId="{400F1366-6D22-4ED9-8EDA-DBFE7D34CDE1}" srcOrd="0" destOrd="0" presId="urn:microsoft.com/office/officeart/2005/8/layout/process4"/>
    <dgm:cxn modelId="{8B0F054B-663E-4E70-BECF-5B3F715E091C}" type="presParOf" srcId="{82FD4103-5FD9-45D4-9654-EA0CE7A00AB8}" destId="{FEFA02E6-E9ED-4F8C-85F1-B5017181DA99}" srcOrd="5" destOrd="0" presId="urn:microsoft.com/office/officeart/2005/8/layout/process4"/>
    <dgm:cxn modelId="{F4B6FA73-723D-4247-8EF8-ED46686AA9A9}" type="presParOf" srcId="{82FD4103-5FD9-45D4-9654-EA0CE7A00AB8}" destId="{D0064234-45F5-449D-B6F5-6E60A35E6DE8}" srcOrd="6" destOrd="0" presId="urn:microsoft.com/office/officeart/2005/8/layout/process4"/>
    <dgm:cxn modelId="{D8138C14-CAB1-4B94-8133-1E5B4A3955A8}" type="presParOf" srcId="{D0064234-45F5-449D-B6F5-6E60A35E6DE8}" destId="{B4268B6B-A7CA-46FA-933D-399473DF6AB1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B5A1C1-3751-4798-A4B4-08DB682514CF}">
      <dsp:nvSpPr>
        <dsp:cNvPr id="0" name=""/>
        <dsp:cNvSpPr/>
      </dsp:nvSpPr>
      <dsp:spPr>
        <a:xfrm>
          <a:off x="0" y="5729"/>
          <a:ext cx="9601200" cy="173745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baseline="0" dirty="0"/>
            <a:t>When analyzing algorithms, the general case is that the higher exponent variable matters more than all other terms</a:t>
          </a:r>
          <a:endParaRPr lang="en-US" sz="3300" kern="1200" dirty="0"/>
        </a:p>
      </dsp:txBody>
      <dsp:txXfrm>
        <a:off x="84815" y="90544"/>
        <a:ext cx="9431570" cy="1567820"/>
      </dsp:txXfrm>
    </dsp:sp>
    <dsp:sp modelId="{362287D7-37BF-4F10-B91D-4EB05410669D}">
      <dsp:nvSpPr>
        <dsp:cNvPr id="0" name=""/>
        <dsp:cNvSpPr/>
      </dsp:nvSpPr>
      <dsp:spPr>
        <a:xfrm>
          <a:off x="0" y="1838220"/>
          <a:ext cx="9601200" cy="173745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baseline="0"/>
            <a:t>Why do you think this is the case?</a:t>
          </a:r>
          <a:endParaRPr lang="en-US" sz="3300" kern="1200"/>
        </a:p>
      </dsp:txBody>
      <dsp:txXfrm>
        <a:off x="84815" y="1923035"/>
        <a:ext cx="9431570" cy="15678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275802-7F0E-4F1C-8695-BDD0BB5D3201}">
      <dsp:nvSpPr>
        <dsp:cNvPr id="0" name=""/>
        <dsp:cNvSpPr/>
      </dsp:nvSpPr>
      <dsp:spPr>
        <a:xfrm>
          <a:off x="0" y="4198735"/>
          <a:ext cx="6506304" cy="13781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/>
            <a:t>We rarely ever use little o notation (but it can appear in exams and homework)</a:t>
          </a:r>
          <a:endParaRPr lang="en-US" sz="2700" kern="1200"/>
        </a:p>
      </dsp:txBody>
      <dsp:txXfrm>
        <a:off x="0" y="4198735"/>
        <a:ext cx="6506304" cy="1378118"/>
      </dsp:txXfrm>
    </dsp:sp>
    <dsp:sp modelId="{D0699227-B0FB-4174-8634-FA1FF6ECB994}">
      <dsp:nvSpPr>
        <dsp:cNvPr id="0" name=""/>
        <dsp:cNvSpPr/>
      </dsp:nvSpPr>
      <dsp:spPr>
        <a:xfrm rot="10800000">
          <a:off x="0" y="2099860"/>
          <a:ext cx="6506304" cy="2119546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/>
            <a:t>Little o is written like so:</a:t>
          </a:r>
          <a:endParaRPr lang="en-US" sz="2700" kern="1200"/>
        </a:p>
      </dsp:txBody>
      <dsp:txXfrm rot="-10800000">
        <a:off x="0" y="2099860"/>
        <a:ext cx="6506304" cy="743960"/>
      </dsp:txXfrm>
    </dsp:sp>
    <dsp:sp modelId="{B578B069-05B2-43F8-87A4-713366416AD4}">
      <dsp:nvSpPr>
        <dsp:cNvPr id="0" name=""/>
        <dsp:cNvSpPr/>
      </dsp:nvSpPr>
      <dsp:spPr>
        <a:xfrm>
          <a:off x="0" y="2843821"/>
          <a:ext cx="6506304" cy="63374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1" kern="1200" baseline="0" dirty="0"/>
            <a:t>F(n) = o(g(n)) if f(n) is </a:t>
          </a:r>
          <a:r>
            <a:rPr lang="en-US" sz="1800" b="1" i="1" kern="1200" baseline="0" dirty="0"/>
            <a:t>asymptotically</a:t>
          </a:r>
          <a:r>
            <a:rPr lang="en-US" sz="1800" i="1" kern="1200" baseline="0" dirty="0"/>
            <a:t> strictly less than g(n)</a:t>
          </a:r>
        </a:p>
      </dsp:txBody>
      <dsp:txXfrm>
        <a:off x="0" y="2843821"/>
        <a:ext cx="6506304" cy="633744"/>
      </dsp:txXfrm>
    </dsp:sp>
    <dsp:sp modelId="{9D02B4B6-1787-4872-9C2F-8142F6C8D603}">
      <dsp:nvSpPr>
        <dsp:cNvPr id="0" name=""/>
        <dsp:cNvSpPr/>
      </dsp:nvSpPr>
      <dsp:spPr>
        <a:xfrm rot="10800000">
          <a:off x="0" y="985"/>
          <a:ext cx="6506304" cy="2119546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Big O is written like so:</a:t>
          </a:r>
          <a:endParaRPr lang="en-US" sz="2700" kern="1200" dirty="0"/>
        </a:p>
      </dsp:txBody>
      <dsp:txXfrm rot="-10800000">
        <a:off x="0" y="985"/>
        <a:ext cx="6506304" cy="743960"/>
      </dsp:txXfrm>
    </dsp:sp>
    <dsp:sp modelId="{400F1366-6D22-4ED9-8EDA-DBFE7D34CDE1}">
      <dsp:nvSpPr>
        <dsp:cNvPr id="0" name=""/>
        <dsp:cNvSpPr/>
      </dsp:nvSpPr>
      <dsp:spPr>
        <a:xfrm>
          <a:off x="0" y="744946"/>
          <a:ext cx="6506304" cy="633744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1" kern="1200" baseline="0" dirty="0"/>
            <a:t>F(n) = O(g(n)) if f(n) is </a:t>
          </a:r>
          <a:r>
            <a:rPr lang="en-US" sz="1800" b="1" i="1" kern="1200" baseline="0" dirty="0"/>
            <a:t>asymptotically</a:t>
          </a:r>
          <a:r>
            <a:rPr lang="en-US" sz="1800" i="1" kern="1200" baseline="0" dirty="0"/>
            <a:t> less than or equal to g(n)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1" kern="1200" baseline="0" dirty="0"/>
            <a:t>It is the asymptotic upper bound</a:t>
          </a:r>
          <a:endParaRPr lang="en-US" sz="1800" kern="1200" dirty="0"/>
        </a:p>
      </dsp:txBody>
      <dsp:txXfrm>
        <a:off x="0" y="744946"/>
        <a:ext cx="6506304" cy="6337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275802-7F0E-4F1C-8695-BDD0BB5D3201}">
      <dsp:nvSpPr>
        <dsp:cNvPr id="0" name=""/>
        <dsp:cNvSpPr/>
      </dsp:nvSpPr>
      <dsp:spPr>
        <a:xfrm>
          <a:off x="0" y="4575037"/>
          <a:ext cx="6506304" cy="100090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/>
            <a:t>We rarely ever use little </a:t>
          </a:r>
          <a:r>
            <a:rPr lang="en-US" sz="1900" kern="1200" dirty="0"/>
            <a:t>ω</a:t>
          </a:r>
          <a:r>
            <a:rPr lang="en-US" sz="1900" kern="1200" baseline="0" dirty="0"/>
            <a:t> notation (but it can appear in exams and homework)</a:t>
          </a:r>
          <a:endParaRPr lang="en-US" sz="1900" kern="1200" dirty="0"/>
        </a:p>
      </dsp:txBody>
      <dsp:txXfrm>
        <a:off x="0" y="4575037"/>
        <a:ext cx="6506304" cy="1000906"/>
      </dsp:txXfrm>
    </dsp:sp>
    <dsp:sp modelId="{D0699227-B0FB-4174-8634-FA1FF6ECB994}">
      <dsp:nvSpPr>
        <dsp:cNvPr id="0" name=""/>
        <dsp:cNvSpPr/>
      </dsp:nvSpPr>
      <dsp:spPr>
        <a:xfrm rot="10800000">
          <a:off x="0" y="3050657"/>
          <a:ext cx="6506304" cy="1539393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/>
            <a:t>Little </a:t>
          </a:r>
          <a:r>
            <a:rPr lang="en-US" sz="1900" kern="1200" dirty="0"/>
            <a:t>ω</a:t>
          </a:r>
          <a:r>
            <a:rPr lang="en-US" sz="1900" kern="1200" baseline="0" dirty="0"/>
            <a:t> is written like so:</a:t>
          </a:r>
          <a:endParaRPr lang="en-US" sz="1900" kern="1200" dirty="0"/>
        </a:p>
      </dsp:txBody>
      <dsp:txXfrm rot="-10800000">
        <a:off x="0" y="3050657"/>
        <a:ext cx="6506304" cy="540327"/>
      </dsp:txXfrm>
    </dsp:sp>
    <dsp:sp modelId="{B578B069-05B2-43F8-87A4-713366416AD4}">
      <dsp:nvSpPr>
        <dsp:cNvPr id="0" name=""/>
        <dsp:cNvSpPr/>
      </dsp:nvSpPr>
      <dsp:spPr>
        <a:xfrm>
          <a:off x="0" y="3590984"/>
          <a:ext cx="6506304" cy="46027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i="1" kern="1200" baseline="0" dirty="0"/>
            <a:t>F(n) = </a:t>
          </a:r>
          <a:r>
            <a:rPr lang="en-US" sz="1300" kern="1200" dirty="0"/>
            <a:t>ω</a:t>
          </a:r>
          <a:r>
            <a:rPr lang="en-US" sz="1300" i="1" kern="1200" baseline="0" dirty="0"/>
            <a:t>(g(n)) if f(n) is </a:t>
          </a:r>
          <a:r>
            <a:rPr lang="en-US" sz="1300" b="1" i="1" kern="1200" baseline="0" dirty="0"/>
            <a:t>asymptotically</a:t>
          </a:r>
          <a:r>
            <a:rPr lang="en-US" sz="1300" i="1" kern="1200" baseline="0" dirty="0"/>
            <a:t> strictly greater than g(n)</a:t>
          </a:r>
        </a:p>
      </dsp:txBody>
      <dsp:txXfrm>
        <a:off x="0" y="3590984"/>
        <a:ext cx="6506304" cy="460278"/>
      </dsp:txXfrm>
    </dsp:sp>
    <dsp:sp modelId="{9D02B4B6-1787-4872-9C2F-8142F6C8D603}">
      <dsp:nvSpPr>
        <dsp:cNvPr id="0" name=""/>
        <dsp:cNvSpPr/>
      </dsp:nvSpPr>
      <dsp:spPr>
        <a:xfrm rot="10800000">
          <a:off x="0" y="1526276"/>
          <a:ext cx="6506304" cy="1539393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/>
            <a:t>Big </a:t>
          </a:r>
          <a:r>
            <a:rPr lang="en-US" sz="1900" kern="1200" dirty="0"/>
            <a:t>Ω</a:t>
          </a:r>
          <a:r>
            <a:rPr lang="en-US" sz="1900" kern="1200" baseline="0" dirty="0"/>
            <a:t> is written like so:</a:t>
          </a:r>
          <a:endParaRPr lang="en-US" sz="1900" kern="1200" dirty="0"/>
        </a:p>
      </dsp:txBody>
      <dsp:txXfrm rot="-10800000">
        <a:off x="0" y="1526276"/>
        <a:ext cx="6506304" cy="540327"/>
      </dsp:txXfrm>
    </dsp:sp>
    <dsp:sp modelId="{400F1366-6D22-4ED9-8EDA-DBFE7D34CDE1}">
      <dsp:nvSpPr>
        <dsp:cNvPr id="0" name=""/>
        <dsp:cNvSpPr/>
      </dsp:nvSpPr>
      <dsp:spPr>
        <a:xfrm>
          <a:off x="0" y="2066603"/>
          <a:ext cx="6506304" cy="460278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i="1" kern="1200" baseline="0" dirty="0"/>
            <a:t>F(n) = </a:t>
          </a:r>
          <a:r>
            <a:rPr lang="en-US" sz="1300" kern="1200" dirty="0"/>
            <a:t>Ω </a:t>
          </a:r>
          <a:r>
            <a:rPr lang="en-US" sz="1300" i="1" kern="1200" baseline="0" dirty="0"/>
            <a:t>(g(n)) if f(n) is </a:t>
          </a:r>
          <a:r>
            <a:rPr lang="en-US" sz="1300" b="1" i="1" kern="1200" baseline="0" dirty="0"/>
            <a:t>asymptotically</a:t>
          </a:r>
          <a:r>
            <a:rPr lang="en-US" sz="1300" i="1" kern="1200" baseline="0" dirty="0"/>
            <a:t> greater than or equal to g(n)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i="1" kern="1200" baseline="0" dirty="0"/>
            <a:t>It is the asymptotic upper bound</a:t>
          </a:r>
          <a:endParaRPr lang="en-US" sz="1300" kern="1200" dirty="0"/>
        </a:p>
      </dsp:txBody>
      <dsp:txXfrm>
        <a:off x="0" y="2066603"/>
        <a:ext cx="6506304" cy="460278"/>
      </dsp:txXfrm>
    </dsp:sp>
    <dsp:sp modelId="{B4268B6B-A7CA-46FA-933D-399473DF6AB1}">
      <dsp:nvSpPr>
        <dsp:cNvPr id="0" name=""/>
        <dsp:cNvSpPr/>
      </dsp:nvSpPr>
      <dsp:spPr>
        <a:xfrm rot="10800000">
          <a:off x="0" y="1896"/>
          <a:ext cx="6506304" cy="1539393"/>
        </a:xfrm>
        <a:prstGeom prst="upArrowCallou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Ω is similar to O except that it is the asymptotic lower bound</a:t>
          </a:r>
        </a:p>
      </dsp:txBody>
      <dsp:txXfrm rot="10800000">
        <a:off x="0" y="1896"/>
        <a:ext cx="6506304" cy="10002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B23BC-1F63-4AB4-9CDA-A0DC4882A6CD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8BFAE-513F-4C51-8A20-CEFC6A89B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30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talk about how constants, multiples and lower exponents stop mattering when large inputs are fed.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8BFAE-513F-4C51-8A20-CEFC6A89B42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7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8BFAE-513F-4C51-8A20-CEFC6A89B42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59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students watch the video, pause and explain if in person through the 4 concepts.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8BFAE-513F-4C51-8A20-CEFC6A89B42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3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Depending on how you teach this, tweak the page. Maybe the math is super duper important for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8BFAE-513F-4C51-8A20-CEFC6A89B4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definitions below are very technical, thinking about it as upper, lower and a well fitted bound is a good idea.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8BFAE-513F-4C51-8A20-CEFC6A89B4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691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Students often mix up big o and omega in the technical definitions. Examples help a lot.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8BFAE-513F-4C51-8A20-CEFC6A89B4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92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 here, we will compare two or three algorithm speeds with two CPUs of different magnitudes of power and across different inputs.</a:t>
            </a:r>
          </a:p>
          <a:p>
            <a:r>
              <a:rPr lang="en-US" dirty="0"/>
              <a:t>I usually choose the 1983 TMS320 with 5 million instructions per second vs the Ryzen Thread Ripper with 2.4 million </a:t>
            </a:r>
            <a:r>
              <a:rPr lang="en-US" dirty="0" err="1"/>
              <a:t>million</a:t>
            </a:r>
            <a:r>
              <a:rPr lang="en-US" dirty="0"/>
              <a:t> instructions per second (usually change it to 5 million </a:t>
            </a:r>
            <a:r>
              <a:rPr lang="en-US" dirty="0" err="1"/>
              <a:t>million</a:t>
            </a:r>
            <a:r>
              <a:rPr lang="en-US" dirty="0"/>
              <a:t> instructions per seconds. I showcase the difference in power across generation with the Wikipedia article. </a:t>
            </a:r>
          </a:p>
          <a:p>
            <a:endParaRPr lang="en-US" dirty="0"/>
          </a:p>
          <a:p>
            <a:r>
              <a:rPr lang="en-US" dirty="0"/>
              <a:t>Then one algorithm is with the TMS and runs at something like 50 N + 700</a:t>
            </a:r>
          </a:p>
          <a:p>
            <a:r>
              <a:rPr lang="en-US" dirty="0"/>
              <a:t>While the other algorithm is on the Thread Ripper and runs at 2N^2 + 50 or something similar.</a:t>
            </a:r>
          </a:p>
          <a:p>
            <a:endParaRPr lang="en-US" dirty="0"/>
          </a:p>
          <a:p>
            <a:r>
              <a:rPr lang="en-US" dirty="0"/>
              <a:t>I feed in inputs of 1,000, then 100,000, 10,000,000 then 10,000,000,000.</a:t>
            </a:r>
          </a:p>
          <a:p>
            <a:r>
              <a:rPr lang="en-US" dirty="0"/>
              <a:t>As I do this, I show how we can drop constants and coefficients since they really don’t make a difference with large enough inputs.</a:t>
            </a:r>
          </a:p>
          <a:p>
            <a:endParaRPr lang="en-US" dirty="0"/>
          </a:p>
          <a:p>
            <a:r>
              <a:rPr lang="en-US" dirty="0"/>
              <a:t>Eventually the TMS will win with it’s low power but </a:t>
            </a:r>
            <a:r>
              <a:rPr lang="en-US"/>
              <a:t>efficient algorithm!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8BFAE-513F-4C51-8A20-CEFC6A89B4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640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F156-F48C-45D6-1095-6F1F1280E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C5236-1774-5BEF-3200-1C0B9D87D7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76E60-4277-6081-EDAF-82FA13038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53746-C6FE-C061-AB10-01F58CD10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5FD52-645C-0E7D-C6D9-4B4441002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135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01FEB-819D-D7FF-B7AB-10B8EE87A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3F441-A8CC-038E-0444-50142043F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DE65F-5241-5F60-AB03-D7486968D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FAF87-A89D-D5BC-0BBB-3D9E21D02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3E15A-95DB-C7B6-7884-1A094D7E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792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9D9C11-3EE3-5CC0-CD8F-58727F21F0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CBA6B-4C63-7D66-C879-6E1ED158E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9662C-1197-01B4-3D89-6C0CC54A3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8F663-4C56-5913-85B7-DA85DB979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F2D06-7BE9-8022-0B0A-F46841A11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28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43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72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600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34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073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43028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628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31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1AD68-1462-FF1A-CAB3-33C79E50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988D9-E97B-71C9-A215-666AA6B51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FBBB2-A68F-7205-471F-E4507D79F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E4904-2E3B-EB7D-D677-2FFBE1CDF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8CE2C-A31F-C2A6-2434-CA0CC288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277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383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2522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0694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2EA7947-E287-4738-8C82-07CE4F01EF03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07585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272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E809929-0719-4517-94D6-FDF7F99E70F6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80704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539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23395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602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89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62847-E19C-17A3-3F39-7EFB1DD9E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F36F1-5F3B-801C-D1F8-4F56F60C0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1002A-E889-CA0D-8E87-390D3E01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E6794-B0AA-AC0B-5A2F-388108C43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E5020-C1E1-ACD5-8AFE-1D87A5E7B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852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51462FC-960E-4740-921F-B36862979F21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2430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0BC9E2-CB44-4C05-9BB5-496C18A241E0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7544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516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0464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133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927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5983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1860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050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849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91F4A-6F64-9F9A-D6D8-0706E8582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890D0-476E-62DD-BDB0-E3893F4EAE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E9C20-FFDC-233C-5177-C94CACB1F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9CC0E-C06B-6661-5BE3-56C23A2E1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A1D537-5C0E-9BC7-512F-6353F0D95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7F4F0D-FE6A-F863-4C8B-E8133849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9375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0028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787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11704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06344"/>
      </p:ext>
    </p:extLst>
  </p:cSld>
  <p:clrMapOvr>
    <a:masterClrMapping/>
  </p:clrMapOvr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1812259"/>
      </p:ext>
    </p:extLst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01779"/>
      </p:ext>
    </p:extLst>
  </p:cSld>
  <p:clrMapOvr>
    <a:masterClrMapping/>
  </p:clrMapOvr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74350020"/>
      </p:ext>
    </p:extLst>
  </p:cSld>
  <p:clrMapOvr>
    <a:masterClrMapping/>
  </p:clrMapOvr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61675"/>
      </p:ext>
    </p:extLst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11042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Tuesday, July 12,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878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B3174-56C3-EF33-4A56-412B5861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41893D-E798-71F3-39BF-8B1A2D3DA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94EC7E-61ED-D41C-A9E1-8BCCFD5D2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1B3E75-8742-27EB-7B9B-F57441C05F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465FCA-5F52-E40A-94A2-37CD348C1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C46BA-BF9E-61CF-A2B0-1DBB85948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AEF286-B49D-70F1-7B8C-93FC85921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43BE8C-3D1C-5D87-6B46-EA54FECD7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08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365E3-D419-87FC-A457-A5BF90C30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373C2-2260-A0D8-EDC8-05D3317DB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2DC5C4-FE68-92DD-40C6-47480AC42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0561E7-24F6-F74E-FC7F-2279C55E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22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063260-BE67-6889-9D6B-153A2EA51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02EB34-CDDA-5D44-284F-55A0CBE17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BB9F5-0F14-20F2-194B-32E4078A4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11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FDA51-5F66-6F63-462A-FF2333C77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8FDCF-51BC-F8C0-A4A0-032EC44D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8E70B2-8328-CACD-115D-2D5801D1D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29B93-97A3-FF22-8121-43814ED1E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66D4CC-1C65-1FCF-FD6B-5AF35B104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2492CB-B8E4-9CA1-F469-2AE157AF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22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DC20-C734-6B95-7B0F-C5D2CCC38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CE1B37-D01C-2E62-37A3-B80916FEA4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D187A-F1CD-389C-02FD-8163A23CC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E26976-9A8B-CF0F-5F72-80A25B052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04DE78-6983-CEBA-E84F-CA89859F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2E1B1-1EF6-1103-E5DD-9898D240D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8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2728D1-93E2-6442-1173-4B1E08656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370C2-77F0-A77B-7204-911FBBD60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1C9B2-E7F7-3091-2F04-7917D96E8B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38B8F-6157-5D62-EC36-2D4304CE6D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96B83-9296-9381-6A52-F081E9D625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22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211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46CB39B-5F4C-4A7E-9BE3-AAFD45576D16}" type="datetime2">
              <a:rPr lang="en-US" smtClean="0"/>
              <a:t>Tuesday, July 12,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9410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40CAD-4F89-45D3-A6E3-54D183E45FD8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DB53956-E080-4575-86FF-8907FDAD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807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5" Type="http://schemas.openxmlformats.org/officeDocument/2006/relationships/hyperlink" Target="https://en.wikipedia.org/wiki/Instructions_per_second" TargetMode="External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4cd1O4zkG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FD61A7-0666-4FD8-90A7-67D5F55034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893152-A427-497F-AA58-982DAF155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7308849" cy="984885"/>
          </a:xfrm>
        </p:spPr>
        <p:txBody>
          <a:bodyPr wrap="square" anchor="ctr">
            <a:normAutofit/>
          </a:bodyPr>
          <a:lstStyle/>
          <a:p>
            <a:r>
              <a:rPr lang="en-US" sz="4800" dirty="0"/>
              <a:t>Time Complexity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5B8B33-EB41-44A8-9161-BBC3921E19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5613" y="549275"/>
            <a:ext cx="3563938" cy="984885"/>
          </a:xfrm>
        </p:spPr>
        <p:txBody>
          <a:bodyPr anchor="ctr">
            <a:normAutofit fontScale="85000" lnSpcReduction="20000"/>
          </a:bodyPr>
          <a:lstStyle/>
          <a:p>
            <a:pPr algn="r"/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Tech Talent Pipeline Summer Bootcamp</a:t>
            </a:r>
          </a:p>
          <a:p>
            <a:pPr algn="r"/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By Ariel Avshalom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5670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C3638F2F-4688-4030-B1CC-80272444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48C811F0-0ED8-4A7B-BFDE-6433C690E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F7828-0B6B-4BC2-A3D8-3979B2B0D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4" y="1327355"/>
            <a:ext cx="3559425" cy="4482564"/>
          </a:xfrm>
        </p:spPr>
        <p:txBody>
          <a:bodyPr>
            <a:normAutofit/>
          </a:bodyPr>
          <a:lstStyle/>
          <a:p>
            <a:r>
              <a:rPr lang="en-US" dirty="0"/>
              <a:t>Θ 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2E660-926D-4E44-93B5-D060E3331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0123" y="1327356"/>
            <a:ext cx="4872677" cy="4482564"/>
          </a:xfrm>
        </p:spPr>
        <p:txBody>
          <a:bodyPr>
            <a:normAutofit/>
          </a:bodyPr>
          <a:lstStyle/>
          <a:p>
            <a:r>
              <a:rPr lang="en-US" dirty="0"/>
              <a:t>This is the middle ground</a:t>
            </a:r>
          </a:p>
          <a:p>
            <a:pPr lvl="1"/>
            <a:r>
              <a:rPr lang="en-US" dirty="0"/>
              <a:t>F(n) = Θ(g(n)) if f(n) is </a:t>
            </a:r>
            <a:r>
              <a:rPr lang="en-US" b="1" dirty="0"/>
              <a:t>asymptotically</a:t>
            </a:r>
            <a:r>
              <a:rPr lang="en-US" dirty="0"/>
              <a:t> equal to g(n)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AAC19CEE-435E-4643-849E-5194A5743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0355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FADEDC-47BB-4F2C-AB69-715527B4D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539798-456F-4302-96E0-88BA974C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Let’s paint a story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AE476A-5DB4-4754-B165-FE5003CF9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4222" y="643467"/>
            <a:ext cx="2705100" cy="270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MD Ryzen Threadripper 3990X 2.9 GHz Socket sTRX4 100-100000163WOF Desktop  Processor - Newegg.com">
            <a:extLst>
              <a:ext uri="{FF2B5EF4-FFF2-40B4-BE49-F238E27FC236}">
                <a16:creationId xmlns:a16="http://schemas.microsoft.com/office/drawing/2014/main" id="{405D17F3-6A1C-4FDA-B8D0-B05A2C89D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3372" y="3509434"/>
            <a:ext cx="3606800" cy="270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CC97F718-8333-4ACB-AEE4-87F88BE1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373D7-A4A8-4042-B902-43ADBBF58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2145" y="1877353"/>
            <a:ext cx="7471172" cy="4029834"/>
          </a:xfrm>
        </p:spPr>
        <p:txBody>
          <a:bodyPr>
            <a:normAutofit/>
          </a:bodyPr>
          <a:lstStyle/>
          <a:p>
            <a:r>
              <a:rPr lang="en-US" dirty="0"/>
              <a:t>Check out this handy </a:t>
            </a:r>
            <a:r>
              <a:rPr lang="en-US" dirty="0">
                <a:hlinkClick r:id="rId5"/>
              </a:rPr>
              <a:t>Wikipedia entry</a:t>
            </a:r>
            <a:r>
              <a:rPr lang="en-US" dirty="0"/>
              <a:t> about the evolution of computer speed</a:t>
            </a:r>
          </a:p>
          <a:p>
            <a:r>
              <a:rPr lang="en-US" dirty="0"/>
              <a:t>Consider the Texas TMS320 core and compare it to the AMD Ryzen </a:t>
            </a:r>
            <a:r>
              <a:rPr lang="en-US" dirty="0" err="1"/>
              <a:t>ThreadRipper</a:t>
            </a:r>
            <a:endParaRPr lang="en-US" dirty="0"/>
          </a:p>
          <a:p>
            <a:r>
              <a:rPr lang="en-US" dirty="0"/>
              <a:t>TMS320 has 5 MIPS (million instructions per second)</a:t>
            </a:r>
          </a:p>
          <a:p>
            <a:r>
              <a:rPr lang="en-US" dirty="0"/>
              <a:t>The </a:t>
            </a:r>
            <a:r>
              <a:rPr lang="en-US" dirty="0" err="1"/>
              <a:t>ThreadRipper</a:t>
            </a:r>
            <a:r>
              <a:rPr lang="en-US" dirty="0"/>
              <a:t> has about 2,400,000 MIPS</a:t>
            </a:r>
          </a:p>
          <a:p>
            <a:pPr lvl="1"/>
            <a:r>
              <a:rPr lang="en-US" dirty="0"/>
              <a:t>Probably the best chip set out there</a:t>
            </a:r>
          </a:p>
          <a:p>
            <a:pPr lvl="1"/>
            <a:r>
              <a:rPr lang="en-US" dirty="0"/>
              <a:t>Comparative chips have about 700,000 and 400,000 MIPS</a:t>
            </a:r>
          </a:p>
          <a:p>
            <a:r>
              <a:rPr lang="en-US" dirty="0"/>
              <a:t>Let’s play a speed game with algorithms </a:t>
            </a:r>
          </a:p>
        </p:txBody>
      </p:sp>
    </p:spTree>
    <p:extLst>
      <p:ext uri="{BB962C8B-B14F-4D97-AF65-F5344CB8AC3E}">
        <p14:creationId xmlns:p14="http://schemas.microsoft.com/office/powerpoint/2010/main" val="550780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oogle Update 2019: Winners and Losers of the March 2019 Core Update">
            <a:extLst>
              <a:ext uri="{FF2B5EF4-FFF2-40B4-BE49-F238E27FC236}">
                <a16:creationId xmlns:a16="http://schemas.microsoft.com/office/drawing/2014/main" id="{E11830F3-B600-473D-94A8-2743F2BBDA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1" r="15584" b="-1"/>
          <a:stretch/>
        </p:blipFill>
        <p:spPr bwMode="auto">
          <a:xfrm>
            <a:off x="20" y="-1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Rectangle 70">
            <a:extLst>
              <a:ext uri="{FF2B5EF4-FFF2-40B4-BE49-F238E27FC236}">
                <a16:creationId xmlns:a16="http://schemas.microsoft.com/office/drawing/2014/main" id="{3CBA2BA5-DF4D-437C-9273-F945CF857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7948" y="1838152"/>
            <a:ext cx="5607908" cy="372444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1033" name="Freeform: Shape 72">
            <a:extLst>
              <a:ext uri="{FF2B5EF4-FFF2-40B4-BE49-F238E27FC236}">
                <a16:creationId xmlns:a16="http://schemas.microsoft.com/office/drawing/2014/main" id="{7754EA86-2D7A-4D51-B5F6-DA6349D5F4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1087261" y="1405049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B85402-0767-4351-AE2F-A12ED2E2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959" y="2185352"/>
            <a:ext cx="4891887" cy="1025935"/>
          </a:xfrm>
        </p:spPr>
        <p:txBody>
          <a:bodyPr anchor="ctr">
            <a:normAutofit/>
          </a:bodyPr>
          <a:lstStyle/>
          <a:p>
            <a:r>
              <a:rPr lang="en-US" sz="3600"/>
              <a:t>So you see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BDD20-B181-4443-8C91-2DE6DE0A4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5959" y="3211287"/>
            <a:ext cx="4891887" cy="2068284"/>
          </a:xfrm>
        </p:spPr>
        <p:txBody>
          <a:bodyPr>
            <a:normAutofit/>
          </a:bodyPr>
          <a:lstStyle/>
          <a:p>
            <a:r>
              <a:rPr lang="en-US" sz="1600" dirty="0"/>
              <a:t>When looking at large computations, which is what often happens in the real world (think Google) the highest exponent becomes the most important measurement</a:t>
            </a:r>
          </a:p>
          <a:p>
            <a:r>
              <a:rPr lang="en-US" sz="1600" dirty="0"/>
              <a:t>It’s nice to be able to do an exact analysis, and we may do this during examinations (and you might do so in interviews), but it doesn’t matter much</a:t>
            </a:r>
          </a:p>
        </p:txBody>
      </p:sp>
    </p:spTree>
    <p:extLst>
      <p:ext uri="{BB962C8B-B14F-4D97-AF65-F5344CB8AC3E}">
        <p14:creationId xmlns:p14="http://schemas.microsoft.com/office/powerpoint/2010/main" val="563068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7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9626E3-F224-4543-A1CD-F54CE1F99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/>
              <a:t>Hierarchy of Functions</a:t>
            </a:r>
          </a:p>
        </p:txBody>
      </p:sp>
      <p:pic>
        <p:nvPicPr>
          <p:cNvPr id="2050" name="Picture 2" descr="Analysis of Algorithms | Big-O analysis - GeeksforGeeks">
            <a:extLst>
              <a:ext uri="{FF2B5EF4-FFF2-40B4-BE49-F238E27FC236}">
                <a16:creationId xmlns:a16="http://schemas.microsoft.com/office/drawing/2014/main" id="{331DADB8-56E9-41AE-9B99-A876CBA86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275" y="2316314"/>
            <a:ext cx="6900380" cy="222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8584F-5F2F-4C91-8F9C-0B80CBACB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There is a hierarchy of functions which increase with a rising exponent</a:t>
            </a:r>
          </a:p>
          <a:p>
            <a:r>
              <a:rPr lang="en-US" sz="1600" dirty="0"/>
              <a:t>Part of your first homework will be to order a bunch of these</a:t>
            </a:r>
          </a:p>
          <a:p>
            <a:r>
              <a:rPr lang="en-US" sz="1600" dirty="0"/>
              <a:t>Here is how it’ll look</a:t>
            </a:r>
          </a:p>
        </p:txBody>
      </p:sp>
      <p:sp>
        <p:nvSpPr>
          <p:cNvPr id="205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8550667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pic>
        <p:nvPicPr>
          <p:cNvPr id="3074" name="Picture 2" descr="Understanding time complexity with Python examples | by Kelvin Salton do  Prado | Towards Data Science">
            <a:extLst>
              <a:ext uri="{FF2B5EF4-FFF2-40B4-BE49-F238E27FC236}">
                <a16:creationId xmlns:a16="http://schemas.microsoft.com/office/drawing/2014/main" id="{52D86670-D97F-4308-899F-E3DF5F9E2F4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56933" y="480515"/>
            <a:ext cx="8478132" cy="589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045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674484-3E53-4877-B383-37B7784B0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sz="3400" dirty="0"/>
              <a:t>An interesting function comparison</a:t>
            </a:r>
            <a:br>
              <a:rPr lang="en-US" sz="3400" dirty="0"/>
            </a:br>
            <a:r>
              <a:rPr lang="en-US" sz="3400" dirty="0"/>
              <a:t>log * (n) and Ackermann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17E740-78FA-4148-98F0-E1E73892BD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84743" y="2286000"/>
                <a:ext cx="5793475" cy="3581400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sz="1900" dirty="0"/>
                  <a:t>Right between the constant function and the log(log(n)) function, the is the log * function</a:t>
                </a:r>
              </a:p>
              <a:p>
                <a:r>
                  <a:rPr lang="en-US" sz="1900" dirty="0"/>
                  <a:t>The log * function counts the amount of times we run the log function on a number before we reach 1 </a:t>
                </a:r>
              </a:p>
              <a:p>
                <a:r>
                  <a:rPr lang="en-US" sz="1900" dirty="0"/>
                  <a:t>The Ackermann function takes n and produces this exponent: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sz="19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sSup>
                          <m:sSupPr>
                            <m:ctrlPr>
                              <a:rPr lang="en-US" sz="19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9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sz="19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9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sSup>
                                  <m:sSupPr>
                                    <m:ctrlPr>
                                      <a:rPr lang="en-US" sz="1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9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sSup>
                                      <m:sSupPr>
                                        <m:ctrlPr>
                                          <a:rPr lang="en-US" sz="1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900" b="0" i="1" smtClean="0">
                                            <a:latin typeface="Cambria Math" panose="02040503050406030204" pitchFamily="18" charset="0"/>
                                          </a:rPr>
                                          <m:t>…</m:t>
                                        </m:r>
                                      </m:e>
                                      <m:sup>
                                        <m:r>
                                          <a:rPr lang="en-US" sz="19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sup>
                                </m:sSup>
                                <m:r>
                                  <a:rPr lang="en-US" sz="19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p>
                          </m:sup>
                        </m:sSup>
                      </m:sup>
                    </m:sSup>
                  </m:oMath>
                </a14:m>
                <a:r>
                  <a:rPr lang="en-US" sz="1900" dirty="0"/>
                  <a:t>exponent to the nth time</a:t>
                </a:r>
              </a:p>
              <a:p>
                <a:r>
                  <a:rPr lang="en-US" sz="1900" dirty="0"/>
                  <a:t>These two functions are connected and are on the opposite sides of the hierarchy</a:t>
                </a:r>
              </a:p>
              <a:p>
                <a:r>
                  <a:rPr lang="en-US" sz="1900" dirty="0"/>
                  <a:t>Fun fact: Ackermann is a total computable function that is not primitive recursive</a:t>
                </a:r>
              </a:p>
              <a:p>
                <a:pPr lvl="1"/>
                <a:r>
                  <a:rPr lang="en-US" sz="1900" dirty="0"/>
                  <a:t>I.e.: it is computable but not with for loops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17E740-78FA-4148-98F0-E1E73892BD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4743" y="2286000"/>
                <a:ext cx="5793475" cy="3581400"/>
              </a:xfrm>
              <a:blipFill>
                <a:blip r:embed="rId2"/>
                <a:stretch>
                  <a:fillRect l="-737" t="-2721" r="-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0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E474A0BB-162E-45F6-9181-055D5BCD79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51" r="30773" b="-1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1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E1E06-92EF-4335-834C-D27A313C7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Highest exponent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2D426FB-EE14-49A8-B8C6-BB89E74C4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3539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8B5A1C1-3751-4798-A4B4-08DB682514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graphicEl>
                                              <a:dgm id="{38B5A1C1-3751-4798-A4B4-08DB682514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graphicEl>
                                              <a:dgm id="{38B5A1C1-3751-4798-A4B4-08DB682514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graphicEl>
                                              <a:dgm id="{38B5A1C1-3751-4798-A4B4-08DB682514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2287D7-37BF-4F10-B91D-4EB054106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graphicEl>
                                              <a:dgm id="{362287D7-37BF-4F10-B91D-4EB0541066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graphicEl>
                                              <a:dgm id="{362287D7-37BF-4F10-B91D-4EB054106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graphicEl>
                                              <a:dgm id="{362287D7-37BF-4F10-B91D-4EB054106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483247-3814-4FEA-B8AC-F606161D5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1788454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Wait, so no other terms matter?</a:t>
            </a:r>
          </a:p>
        </p:txBody>
      </p:sp>
    </p:spTree>
    <p:extLst>
      <p:ext uri="{BB962C8B-B14F-4D97-AF65-F5344CB8AC3E}">
        <p14:creationId xmlns:p14="http://schemas.microsoft.com/office/powerpoint/2010/main" val="432179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D002-EABE-5336-0E7A-5FC43884F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56B3C-C1BC-A6D8-0C1A-53F937827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Big O is used to approximate running times, often to an upper limit</a:t>
            </a:r>
          </a:p>
          <a:p>
            <a:r>
              <a:rPr lang="en-US" dirty="0"/>
              <a:t>The four aspects you need to know are</a:t>
            </a:r>
          </a:p>
          <a:p>
            <a:pPr lvl="1"/>
            <a:r>
              <a:rPr lang="en-US" dirty="0"/>
              <a:t>Ability to add Big O complexity costs</a:t>
            </a:r>
          </a:p>
          <a:p>
            <a:pPr lvl="1"/>
            <a:r>
              <a:rPr lang="en-US" dirty="0"/>
              <a:t>Ability to drop constants</a:t>
            </a:r>
          </a:p>
          <a:p>
            <a:pPr lvl="1"/>
            <a:r>
              <a:rPr lang="en-US" dirty="0"/>
              <a:t>Different inputs have different variables</a:t>
            </a:r>
          </a:p>
          <a:p>
            <a:pPr lvl="1"/>
            <a:r>
              <a:rPr lang="en-US" dirty="0"/>
              <a:t>Drop non-dominate terms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ADF62B-4C22-C2E8-A31E-86519A12E7DE}"/>
              </a:ext>
            </a:extLst>
          </p:cNvPr>
          <p:cNvSpPr txBox="1">
            <a:spLocks/>
          </p:cNvSpPr>
          <p:nvPr/>
        </p:nvSpPr>
        <p:spPr>
          <a:xfrm>
            <a:off x="1371600" y="685803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Well…sort of</a:t>
            </a:r>
          </a:p>
        </p:txBody>
      </p:sp>
    </p:spTree>
    <p:extLst>
      <p:ext uri="{BB962C8B-B14F-4D97-AF65-F5344CB8AC3E}">
        <p14:creationId xmlns:p14="http://schemas.microsoft.com/office/powerpoint/2010/main" val="1476258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3638F2F-4688-4030-B1CC-80272444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48C811F0-0ED8-4A7B-BFDE-6433C690E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6C718F-74BC-4167-B827-C29458524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4" y="1327355"/>
            <a:ext cx="3559425" cy="4482564"/>
          </a:xfrm>
        </p:spPr>
        <p:txBody>
          <a:bodyPr>
            <a:normAutofit/>
          </a:bodyPr>
          <a:lstStyle/>
          <a:p>
            <a:r>
              <a:rPr lang="en-US" dirty="0"/>
              <a:t>Segway to O-notation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4ECC7-FF85-4AD2-B499-9E4AE4D44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0123" y="1327356"/>
            <a:ext cx="4872677" cy="4482564"/>
          </a:xfrm>
        </p:spPr>
        <p:txBody>
          <a:bodyPr>
            <a:normAutofit/>
          </a:bodyPr>
          <a:lstStyle/>
          <a:p>
            <a:r>
              <a:rPr lang="en-US" dirty="0"/>
              <a:t>Watch this video by Gayle </a:t>
            </a:r>
            <a:r>
              <a:rPr lang="en-US" dirty="0" err="1"/>
              <a:t>Laakmaan</a:t>
            </a:r>
            <a:r>
              <a:rPr lang="en-US" dirty="0"/>
              <a:t> </a:t>
            </a:r>
            <a:r>
              <a:rPr lang="en-US" dirty="0" err="1"/>
              <a:t>Mcdowell</a:t>
            </a:r>
            <a:r>
              <a:rPr lang="en-US" dirty="0"/>
              <a:t> which introduces big O notation:</a:t>
            </a:r>
          </a:p>
          <a:p>
            <a:pPr lvl="1"/>
            <a:r>
              <a:rPr lang="en-US" dirty="0">
                <a:hlinkClick r:id="rId3"/>
              </a:rPr>
              <a:t>https://www.youtube.com/watch?v=v4cd1O4zkGw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C19CEE-435E-4643-849E-5194A5743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3065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98F27-645C-58E9-13D4-179AFADFD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the math, focus on the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D48C-531F-9A1E-212A-0FB191CFD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There’s a lot of math behind Big O</a:t>
            </a:r>
          </a:p>
          <a:p>
            <a:r>
              <a:rPr lang="en-US" dirty="0"/>
              <a:t>Focus on the ideas</a:t>
            </a:r>
          </a:p>
          <a:p>
            <a:r>
              <a:rPr lang="en-US" dirty="0"/>
              <a:t>There are upper bounds (Big O), lower bounds (Big Omega) and in-between bounds (Big Theta)</a:t>
            </a:r>
          </a:p>
        </p:txBody>
      </p:sp>
    </p:spTree>
    <p:extLst>
      <p:ext uri="{BB962C8B-B14F-4D97-AF65-F5344CB8AC3E}">
        <p14:creationId xmlns:p14="http://schemas.microsoft.com/office/powerpoint/2010/main" val="49859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E88898-3D44-4A3C-AFBB-47F0B4A0A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1788454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O, Ω and Θ </a:t>
            </a:r>
          </a:p>
        </p:txBody>
      </p:sp>
    </p:spTree>
    <p:extLst>
      <p:ext uri="{BB962C8B-B14F-4D97-AF65-F5344CB8AC3E}">
        <p14:creationId xmlns:p14="http://schemas.microsoft.com/office/powerpoint/2010/main" val="2905213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780F9-2A03-4C67-985F-710539D1F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Big O and little o notation</a:t>
            </a:r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46EFD93B-E98B-4256-8AEC-1BA54480650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99873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D02B4B6-1787-4872-9C2F-8142F6C8D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graphicEl>
                                              <a:dgm id="{9D02B4B6-1787-4872-9C2F-8142F6C8D6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graphicEl>
                                              <a:dgm id="{9D02B4B6-1787-4872-9C2F-8142F6C8D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graphicEl>
                                              <a:dgm id="{9D02B4B6-1787-4872-9C2F-8142F6C8D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00F1366-6D22-4ED9-8EDA-DBFE7D34CD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graphicEl>
                                              <a:dgm id="{400F1366-6D22-4ED9-8EDA-DBFE7D34CD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graphicEl>
                                              <a:dgm id="{400F1366-6D22-4ED9-8EDA-DBFE7D34CD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graphicEl>
                                              <a:dgm id="{400F1366-6D22-4ED9-8EDA-DBFE7D34CD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0699227-B0FB-4174-8634-FA1FF6ECB9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graphicEl>
                                              <a:dgm id="{D0699227-B0FB-4174-8634-FA1FF6ECB9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graphicEl>
                                              <a:dgm id="{D0699227-B0FB-4174-8634-FA1FF6ECB9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graphicEl>
                                              <a:dgm id="{D0699227-B0FB-4174-8634-FA1FF6ECB9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578B069-05B2-43F8-87A4-713366416A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graphicEl>
                                              <a:dgm id="{B578B069-05B2-43F8-87A4-713366416A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graphicEl>
                                              <a:dgm id="{B578B069-05B2-43F8-87A4-713366416A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graphicEl>
                                              <a:dgm id="{B578B069-05B2-43F8-87A4-713366416A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5275802-7F0E-4F1C-8695-BDD0BB5D32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graphicEl>
                                              <a:dgm id="{75275802-7F0E-4F1C-8695-BDD0BB5D32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graphicEl>
                                              <a:dgm id="{75275802-7F0E-4F1C-8695-BDD0BB5D32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graphicEl>
                                              <a:dgm id="{75275802-7F0E-4F1C-8695-BDD0BB5D32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780F9-2A03-4C67-985F-710539D1F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019" y="635353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Ω and ω (little omega) notation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6E97CBE2-8926-4F0A-91ED-BFC484FD6DC2}"/>
              </a:ext>
            </a:extLst>
          </p:cNvPr>
          <p:cNvGraphicFramePr>
            <a:graphicFrameLocks/>
          </p:cNvGraphicFramePr>
          <p:nvPr/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1395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4268B6B-A7CA-46FA-933D-399473DF6A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graphicEl>
                                              <a:dgm id="{B4268B6B-A7CA-46FA-933D-399473DF6A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graphicEl>
                                              <a:dgm id="{B4268B6B-A7CA-46FA-933D-399473DF6A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graphicEl>
                                              <a:dgm id="{B4268B6B-A7CA-46FA-933D-399473DF6A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02B4B6-1787-4872-9C2F-8142F6C8D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graphicEl>
                                              <a:dgm id="{9D02B4B6-1787-4872-9C2F-8142F6C8D6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graphicEl>
                                              <a:dgm id="{9D02B4B6-1787-4872-9C2F-8142F6C8D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graphicEl>
                                              <a:dgm id="{9D02B4B6-1787-4872-9C2F-8142F6C8D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00F1366-6D22-4ED9-8EDA-DBFE7D34CD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graphicEl>
                                              <a:dgm id="{400F1366-6D22-4ED9-8EDA-DBFE7D34CD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graphicEl>
                                              <a:dgm id="{400F1366-6D22-4ED9-8EDA-DBFE7D34CD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graphicEl>
                                              <a:dgm id="{400F1366-6D22-4ED9-8EDA-DBFE7D34CD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0699227-B0FB-4174-8634-FA1FF6ECB9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graphicEl>
                                              <a:dgm id="{D0699227-B0FB-4174-8634-FA1FF6ECB9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graphicEl>
                                              <a:dgm id="{D0699227-B0FB-4174-8634-FA1FF6ECB9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graphicEl>
                                              <a:dgm id="{D0699227-B0FB-4174-8634-FA1FF6ECB9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578B069-05B2-43F8-87A4-713366416A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graphicEl>
                                              <a:dgm id="{B578B069-05B2-43F8-87A4-713366416A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graphicEl>
                                              <a:dgm id="{B578B069-05B2-43F8-87A4-713366416A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graphicEl>
                                              <a:dgm id="{B578B069-05B2-43F8-87A4-713366416A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5275802-7F0E-4F1C-8695-BDD0BB5D32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graphicEl>
                                              <a:dgm id="{75275802-7F0E-4F1C-8695-BDD0BB5D32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graphicEl>
                                              <a:dgm id="{75275802-7F0E-4F1C-8695-BDD0BB5D32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graphicEl>
                                              <a:dgm id="{75275802-7F0E-4F1C-8695-BDD0BB5D32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DFloatVTI">
  <a:themeElements>
    <a:clrScheme name="AnalogousFromLightSeedLeftStep">
      <a:dk1>
        <a:srgbClr val="000000"/>
      </a:dk1>
      <a:lt1>
        <a:srgbClr val="FFFFFF"/>
      </a:lt1>
      <a:dk2>
        <a:srgbClr val="243541"/>
      </a:dk2>
      <a:lt2>
        <a:srgbClr val="E4E8E2"/>
      </a:lt2>
      <a:accent1>
        <a:srgbClr val="B591CB"/>
      </a:accent1>
      <a:accent2>
        <a:srgbClr val="8779C0"/>
      </a:accent2>
      <a:accent3>
        <a:srgbClr val="919ECB"/>
      </a:accent3>
      <a:accent4>
        <a:srgbClr val="79A6C0"/>
      </a:accent4>
      <a:accent5>
        <a:srgbClr val="7CADAB"/>
      </a:accent5>
      <a:accent6>
        <a:srgbClr val="6FB092"/>
      </a:accent6>
      <a:hlink>
        <a:srgbClr val="6B8D55"/>
      </a:hlink>
      <a:folHlink>
        <a:srgbClr val="7F7F7F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3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4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946</Words>
  <Application>Microsoft Office PowerPoint</Application>
  <PresentationFormat>Widescreen</PresentationFormat>
  <Paragraphs>86</Paragraphs>
  <Slides>15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Franklin Gothic Book</vt:lpstr>
      <vt:lpstr>Gill Sans MT</vt:lpstr>
      <vt:lpstr>Trebuchet MS</vt:lpstr>
      <vt:lpstr>Walbaum Display</vt:lpstr>
      <vt:lpstr>Wingdings 3</vt:lpstr>
      <vt:lpstr>Office Theme</vt:lpstr>
      <vt:lpstr>3DFloatVTI</vt:lpstr>
      <vt:lpstr>Crop</vt:lpstr>
      <vt:lpstr>Facet</vt:lpstr>
      <vt:lpstr>Time Complexity</vt:lpstr>
      <vt:lpstr>Highest exponent</vt:lpstr>
      <vt:lpstr>Wait, so no other terms matter?</vt:lpstr>
      <vt:lpstr>No</vt:lpstr>
      <vt:lpstr>Segway to O-notation</vt:lpstr>
      <vt:lpstr>Avoid the math, focus on the concepts</vt:lpstr>
      <vt:lpstr>O, Ω and Θ </vt:lpstr>
      <vt:lpstr>Big O and little o notation</vt:lpstr>
      <vt:lpstr>Ω and ω (little omega) notation</vt:lpstr>
      <vt:lpstr>Θ notation</vt:lpstr>
      <vt:lpstr>Let’s paint a story</vt:lpstr>
      <vt:lpstr>So you see</vt:lpstr>
      <vt:lpstr>Hierarchy of Functions</vt:lpstr>
      <vt:lpstr>PowerPoint Presentation</vt:lpstr>
      <vt:lpstr>An interesting function comparison log * (n) and Ackermann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Complexity</dc:title>
  <dc:creator>Ariel Avshalom</dc:creator>
  <cp:lastModifiedBy>Ariel Avshalom</cp:lastModifiedBy>
  <cp:revision>3</cp:revision>
  <dcterms:created xsi:type="dcterms:W3CDTF">2022-06-01T15:15:09Z</dcterms:created>
  <dcterms:modified xsi:type="dcterms:W3CDTF">2022-07-12T04:49:49Z</dcterms:modified>
</cp:coreProperties>
</file>

<file path=docProps/thumbnail.jpeg>
</file>